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5"/>
  </p:notesMasterIdLst>
  <p:sldIdLst>
    <p:sldId id="256" r:id="rId2"/>
    <p:sldId id="285" r:id="rId3"/>
    <p:sldId id="292" r:id="rId4"/>
    <p:sldId id="294" r:id="rId5"/>
    <p:sldId id="257" r:id="rId6"/>
    <p:sldId id="428" r:id="rId7"/>
    <p:sldId id="265" r:id="rId8"/>
    <p:sldId id="258" r:id="rId9"/>
    <p:sldId id="436" r:id="rId10"/>
    <p:sldId id="415" r:id="rId11"/>
    <p:sldId id="272" r:id="rId12"/>
    <p:sldId id="266" r:id="rId13"/>
    <p:sldId id="270" r:id="rId14"/>
    <p:sldId id="414" r:id="rId15"/>
    <p:sldId id="273" r:id="rId16"/>
    <p:sldId id="274" r:id="rId17"/>
    <p:sldId id="276" r:id="rId18"/>
    <p:sldId id="268" r:id="rId19"/>
    <p:sldId id="407" r:id="rId20"/>
    <p:sldId id="408" r:id="rId21"/>
    <p:sldId id="409" r:id="rId22"/>
    <p:sldId id="312" r:id="rId23"/>
    <p:sldId id="326" r:id="rId24"/>
    <p:sldId id="429" r:id="rId25"/>
    <p:sldId id="269" r:id="rId26"/>
    <p:sldId id="382" r:id="rId27"/>
    <p:sldId id="365" r:id="rId28"/>
    <p:sldId id="430" r:id="rId29"/>
    <p:sldId id="299" r:id="rId30"/>
    <p:sldId id="314" r:id="rId31"/>
    <p:sldId id="418" r:id="rId32"/>
    <p:sldId id="368" r:id="rId33"/>
    <p:sldId id="431" r:id="rId34"/>
    <p:sldId id="433" r:id="rId35"/>
    <p:sldId id="432" r:id="rId36"/>
    <p:sldId id="434" r:id="rId37"/>
    <p:sldId id="303" r:id="rId38"/>
    <p:sldId id="419" r:id="rId39"/>
    <p:sldId id="420" r:id="rId40"/>
    <p:sldId id="435" r:id="rId41"/>
    <p:sldId id="425" r:id="rId42"/>
    <p:sldId id="426" r:id="rId43"/>
    <p:sldId id="427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2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138" y="2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F8490E-3805-4F33-85D7-61B08D60A1BF}" type="datetimeFigureOut">
              <a:rPr lang="en-US" smtClean="0"/>
              <a:t>3/23/2022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D0E3A7-EB8C-463F-ADB0-597998C385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4858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120F7E-1864-444A-BCAB-64DF75CF9F60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3158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B445D-0710-4BFE-A083-E825171566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6FC203-A982-481A-B97D-0DF6CC90CB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FAC84E-E030-4979-9CC5-D0D55D4F8B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0E207-604F-4CB5-9A6F-E27FCC170815}" type="datetimeFigureOut">
              <a:rPr lang="en-US" smtClean="0"/>
              <a:t>3/23/2022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A7D950-1500-466A-B5C4-A7B4FB0102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29FBF7-0B4B-408A-A93A-07D09BF97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E2898-0FFE-4E15-B60E-7897DE4CC4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74782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36DDFC-63B7-4FFC-94E0-918225B03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10DCE0-9F4C-4482-B7D1-0B4B921200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97E887-B327-456D-B324-FC4593E345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0E207-604F-4CB5-9A6F-E27FCC170815}" type="datetimeFigureOut">
              <a:rPr lang="en-US" smtClean="0"/>
              <a:t>3/23/2022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078F51-C634-443C-9C88-3D0C295908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7A59B7-067E-4DF6-BC30-A753C1EF4D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E2898-0FFE-4E15-B60E-7897DE4CC4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7167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F5B5CA1-5344-4F25-8C04-835B5869DDE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A88D65-832D-4BFB-A09C-65673C5733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75943E-544F-415F-8BE5-EB2660460A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0E207-604F-4CB5-9A6F-E27FCC170815}" type="datetimeFigureOut">
              <a:rPr lang="en-US" smtClean="0"/>
              <a:t>3/23/2022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2FC733-E7EB-41C1-89A0-A05ABE0F8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918A5E-0D92-4109-9632-43EF83802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E2898-0FFE-4E15-B60E-7897DE4CC4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4465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E0ADF-E974-4281-8EB2-AAE008A13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44544D-8541-4AAD-9C90-90EC4A1B86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DD1B0D-1235-4D51-BB57-6524A22537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0E207-604F-4CB5-9A6F-E27FCC170815}" type="datetimeFigureOut">
              <a:rPr lang="en-US" smtClean="0"/>
              <a:t>3/23/2022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DED955-09BA-48A6-A373-C291B2DFC6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24C23B-0808-46D2-8EB6-279392A86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E2898-0FFE-4E15-B60E-7897DE4CC4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0340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61D29D-ECEB-4AD4-9294-D1CB28DBE0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80B1A6-2F55-47C7-86DB-18CE8D2DFF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7F385F-C904-4855-8D29-D6CF3E7D6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0E207-604F-4CB5-9A6F-E27FCC170815}" type="datetimeFigureOut">
              <a:rPr lang="en-US" smtClean="0"/>
              <a:t>3/23/2022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F465E-814B-43B1-8006-3B5B390636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3103BD-549F-4825-812C-C9A23B0BC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E2898-0FFE-4E15-B60E-7897DE4CC4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5529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A8571-CC77-4DB6-A350-36214A3D8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AAD63E-C6A7-4E86-8779-7D9010DF98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EAA49C-E6C7-4E9C-8960-457D1F8571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082C99-3CB4-48BB-B9AA-159BE6789C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0E207-604F-4CB5-9A6F-E27FCC170815}" type="datetimeFigureOut">
              <a:rPr lang="en-US" smtClean="0"/>
              <a:t>3/23/2022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AB82AA-3384-49C9-AAE1-09DC120B4A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84A726-84D4-4BE7-9358-0941E1251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E2898-0FFE-4E15-B60E-7897DE4CC4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1664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6321D-D145-4F16-A2B4-E6C0803793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71AA20-DEFD-42B1-A60A-1701C1906B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6F6DE0-1277-47CC-AF03-9B5E7AFD1B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4A3AC65-D96F-45C3-84E8-353859DA79F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505B278-7FE1-44C2-8615-20021F34B00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7CE4D4E-2C76-432E-9597-E1AE0BB6E0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0E207-604F-4CB5-9A6F-E27FCC170815}" type="datetimeFigureOut">
              <a:rPr lang="en-US" smtClean="0"/>
              <a:t>3/23/2022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E90C0FF-C641-41CB-B46D-40EE29F821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2F29F3-9B58-41D0-8EEB-C8CE2EBE9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E2898-0FFE-4E15-B60E-7897DE4CC4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0559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67A56-C695-49A2-83FE-187A9EED9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05148C6-5294-4915-B6C6-1C337EB95F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0E207-604F-4CB5-9A6F-E27FCC170815}" type="datetimeFigureOut">
              <a:rPr lang="en-US" smtClean="0"/>
              <a:t>3/23/2022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9934B5-7E2F-4358-8E4A-211C5FED95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7E1424-7951-45D0-8FA5-3278A41848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E2898-0FFE-4E15-B60E-7897DE4CC4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831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A0E0A00-8D8D-466C-9024-2916A001F5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0E207-604F-4CB5-9A6F-E27FCC170815}" type="datetimeFigureOut">
              <a:rPr lang="en-US" smtClean="0"/>
              <a:t>3/23/2022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D27E51-774B-4C85-B151-BA1D835D3B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C3FD1F-6CAF-472C-AD57-0EFF61E6B1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E2898-0FFE-4E15-B60E-7897DE4CC4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9001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A1C1B3-459C-4C7F-B2E1-03D24B01E5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EBBF37-F5B7-4EE3-90EF-0A1EFF7267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C1A3D6-DF7A-4BD9-A8DB-70EBAC258F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B3E071-AFAD-48B9-B3B5-C9383791AF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0E207-604F-4CB5-9A6F-E27FCC170815}" type="datetimeFigureOut">
              <a:rPr lang="en-US" smtClean="0"/>
              <a:t>3/23/2022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E022DD-900E-47FA-AB2A-D1F3675950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7566E2-5139-4A75-92F5-13D951548D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E2898-0FFE-4E15-B60E-7897DE4CC4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4169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298749-C5AC-4EE0-81F1-12841EA04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F1BFFFC-B17E-436E-81F1-C297920704A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292B45-C774-4EEB-85DC-2EBDA72814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E6CBFA-3806-4CB4-B951-3D01924617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0E207-604F-4CB5-9A6F-E27FCC170815}" type="datetimeFigureOut">
              <a:rPr lang="en-US" smtClean="0"/>
              <a:t>3/23/2022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A68151-0EF6-4AC7-9429-946565A0ED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6A41AB-F529-4157-9075-B19B94EBEA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E2898-0FFE-4E15-B60E-7897DE4CC4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7206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70A03D1-27C7-413E-A77E-640B14AA37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AAF3F1-B331-48B9-9892-10C18DEFBC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506EFA-43A5-43A7-B278-D8C622F1D0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A0E207-604F-4CB5-9A6F-E27FCC170815}" type="datetimeFigureOut">
              <a:rPr lang="en-US" smtClean="0"/>
              <a:t>3/23/2022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602A20-24D9-436A-ABBA-DA4088D65F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F8D174-C77F-439A-BD6B-1BB5070657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CE2898-0FFE-4E15-B60E-7897DE4CC4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9715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1.png"/><Relationship Id="rId3" Type="http://schemas.openxmlformats.org/officeDocument/2006/relationships/image" Target="../media/image110.png"/><Relationship Id="rId7" Type="http://schemas.openxmlformats.org/officeDocument/2006/relationships/image" Target="../media/image150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.png"/><Relationship Id="rId5" Type="http://schemas.openxmlformats.org/officeDocument/2006/relationships/image" Target="../media/image130.png"/><Relationship Id="rId4" Type="http://schemas.openxmlformats.org/officeDocument/2006/relationships/image" Target="../media/image1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6.png"/><Relationship Id="rId3" Type="http://schemas.openxmlformats.org/officeDocument/2006/relationships/image" Target="../media/image20.png"/><Relationship Id="rId7" Type="http://schemas.openxmlformats.org/officeDocument/2006/relationships/image" Target="../media/image22.png"/><Relationship Id="rId12" Type="http://schemas.openxmlformats.org/officeDocument/2006/relationships/image" Target="../media/image2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1.png"/><Relationship Id="rId5" Type="http://schemas.openxmlformats.org/officeDocument/2006/relationships/image" Target="../media/image14.png"/><Relationship Id="rId10" Type="http://schemas.openxmlformats.org/officeDocument/2006/relationships/image" Target="../media/image2.png"/><Relationship Id="rId4" Type="http://schemas.openxmlformats.org/officeDocument/2006/relationships/image" Target="../media/image15.png"/><Relationship Id="rId9" Type="http://schemas.openxmlformats.org/officeDocument/2006/relationships/image" Target="../media/image24.png"/><Relationship Id="rId1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9.png"/><Relationship Id="rId7" Type="http://schemas.openxmlformats.org/officeDocument/2006/relationships/image" Target="../media/image3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image" Target="../media/image1.png"/><Relationship Id="rId5" Type="http://schemas.openxmlformats.org/officeDocument/2006/relationships/image" Target="../media/image14.png"/><Relationship Id="rId10" Type="http://schemas.openxmlformats.org/officeDocument/2006/relationships/image" Target="../media/image2.png"/><Relationship Id="rId4" Type="http://schemas.openxmlformats.org/officeDocument/2006/relationships/image" Target="../media/image15.png"/><Relationship Id="rId9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170.png"/><Relationship Id="rId18" Type="http://schemas.openxmlformats.org/officeDocument/2006/relationships/image" Target="../media/image221.png"/><Relationship Id="rId3" Type="http://schemas.openxmlformats.org/officeDocument/2006/relationships/image" Target="../media/image44.png"/><Relationship Id="rId21" Type="http://schemas.openxmlformats.org/officeDocument/2006/relationships/image" Target="../media/image250.png"/><Relationship Id="rId7" Type="http://schemas.openxmlformats.org/officeDocument/2006/relationships/image" Target="../media/image48.png"/><Relationship Id="rId12" Type="http://schemas.openxmlformats.org/officeDocument/2006/relationships/image" Target="../media/image160.png"/><Relationship Id="rId17" Type="http://schemas.openxmlformats.org/officeDocument/2006/relationships/image" Target="../media/image211.png"/><Relationship Id="rId2" Type="http://schemas.openxmlformats.org/officeDocument/2006/relationships/image" Target="../media/image41.png"/><Relationship Id="rId16" Type="http://schemas.openxmlformats.org/officeDocument/2006/relationships/image" Target="../media/image200.png"/><Relationship Id="rId20" Type="http://schemas.openxmlformats.org/officeDocument/2006/relationships/image" Target="../media/image2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24" Type="http://schemas.openxmlformats.org/officeDocument/2006/relationships/image" Target="../media/image51.png"/><Relationship Id="rId5" Type="http://schemas.openxmlformats.org/officeDocument/2006/relationships/image" Target="../media/image46.png"/><Relationship Id="rId15" Type="http://schemas.openxmlformats.org/officeDocument/2006/relationships/image" Target="../media/image190.png"/><Relationship Id="rId23" Type="http://schemas.openxmlformats.org/officeDocument/2006/relationships/image" Target="../media/image50.png"/><Relationship Id="rId19" Type="http://schemas.openxmlformats.org/officeDocument/2006/relationships/image" Target="../media/image230.png"/><Relationship Id="rId4" Type="http://schemas.openxmlformats.org/officeDocument/2006/relationships/image" Target="../media/image45.png"/><Relationship Id="rId14" Type="http://schemas.openxmlformats.org/officeDocument/2006/relationships/image" Target="../media/image180.png"/><Relationship Id="rId22" Type="http://schemas.openxmlformats.org/officeDocument/2006/relationships/image" Target="../media/image26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4.png"/><Relationship Id="rId7" Type="http://schemas.openxmlformats.org/officeDocument/2006/relationships/image" Target="../media/image55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0.png"/><Relationship Id="rId11" Type="http://schemas.openxmlformats.org/officeDocument/2006/relationships/image" Target="../media/image59.png"/><Relationship Id="rId5" Type="http://schemas.openxmlformats.org/officeDocument/2006/relationships/image" Target="../media/image350.png"/><Relationship Id="rId10" Type="http://schemas.openxmlformats.org/officeDocument/2006/relationships/image" Target="../media/image58.png"/><Relationship Id="rId4" Type="http://schemas.openxmlformats.org/officeDocument/2006/relationships/image" Target="../media/image320.png"/><Relationship Id="rId9" Type="http://schemas.openxmlformats.org/officeDocument/2006/relationships/image" Target="../media/image5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0.png"/><Relationship Id="rId2" Type="http://schemas.openxmlformats.org/officeDocument/2006/relationships/image" Target="../media/image6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0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7" Type="http://schemas.openxmlformats.org/officeDocument/2006/relationships/image" Target="../media/image75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81.png"/><Relationship Id="rId7" Type="http://schemas.openxmlformats.org/officeDocument/2006/relationships/image" Target="../media/image95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17" Type="http://schemas.openxmlformats.org/officeDocument/2006/relationships/image" Target="NULL"/><Relationship Id="rId2" Type="http://schemas.openxmlformats.org/officeDocument/2006/relationships/slideLayout" Target="../slideLayouts/slideLayout2.xml"/><Relationship Id="rId16" Type="http://schemas.openxmlformats.org/officeDocument/2006/relationships/image" Target="NULL"/><Relationship Id="rId1" Type="http://schemas.openxmlformats.org/officeDocument/2006/relationships/tags" Target="../tags/tag3.xml"/><Relationship Id="rId6" Type="http://schemas.openxmlformats.org/officeDocument/2006/relationships/image" Target="../media/image12.png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11B248-FEB6-44E3-90ED-6D35182178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1283" y="555477"/>
            <a:ext cx="9889434" cy="2196269"/>
          </a:xfrm>
        </p:spPr>
        <p:txBody>
          <a:bodyPr>
            <a:normAutofit fontScale="90000"/>
          </a:bodyPr>
          <a:lstStyle/>
          <a:p>
            <a:r>
              <a:rPr lang="en-US" dirty="0"/>
              <a:t>Recent Progress on Derandomizing</a:t>
            </a:r>
            <a:br>
              <a:rPr lang="en-US" dirty="0"/>
            </a:br>
            <a:r>
              <a:rPr lang="en-US" dirty="0"/>
              <a:t>Space-Bounded Computation</a:t>
            </a:r>
            <a:br>
              <a:rPr lang="en-US" dirty="0"/>
            </a:br>
            <a:r>
              <a:rPr lang="en-US" sz="4000" dirty="0"/>
              <a:t>(Survey)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987F15-F080-4315-9893-A7DD03AE21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429000"/>
            <a:ext cx="9144000" cy="2741543"/>
          </a:xfrm>
        </p:spPr>
        <p:txBody>
          <a:bodyPr>
            <a:normAutofit/>
          </a:bodyPr>
          <a:lstStyle/>
          <a:p>
            <a:r>
              <a:rPr lang="en-US" dirty="0"/>
              <a:t>March 25, 2022</a:t>
            </a:r>
          </a:p>
          <a:p>
            <a:r>
              <a:rPr lang="en-US" dirty="0"/>
              <a:t>Columbia Theory Seminar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William Hoza</a:t>
            </a:r>
          </a:p>
          <a:p>
            <a:r>
              <a:rPr lang="en-US" dirty="0"/>
              <a:t>Simons Institute</a:t>
            </a:r>
          </a:p>
        </p:txBody>
      </p:sp>
    </p:spTree>
    <p:extLst>
      <p:ext uri="{BB962C8B-B14F-4D97-AF65-F5344CB8AC3E}">
        <p14:creationId xmlns:p14="http://schemas.microsoft.com/office/powerpoint/2010/main" val="20373451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EC9ED-CBCA-426B-B6E6-888B591969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Variable ordering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DE1A365-1C67-4CE5-A628-0641CE6B1A5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81013" y="1095375"/>
                <a:ext cx="9729788" cy="5421312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dirty="0"/>
                  <a:t>Strange weakness of Nisan’s PRG: </a:t>
                </a:r>
                <a:r>
                  <a:rPr lang="en-US" dirty="0">
                    <a:solidFill>
                      <a:schemeClr val="accent1"/>
                    </a:solidFill>
                  </a:rPr>
                  <a:t>Permuting</a:t>
                </a:r>
                <a:r>
                  <a:rPr lang="en-US" dirty="0"/>
                  <a:t> the output bits does </a:t>
                </a:r>
                <a:r>
                  <a:rPr lang="en-US" dirty="0">
                    <a:solidFill>
                      <a:schemeClr val="accent1"/>
                    </a:solidFill>
                  </a:rPr>
                  <a:t>not</a:t>
                </a:r>
                <a:r>
                  <a:rPr lang="en-US" dirty="0"/>
                  <a:t> preserve </a:t>
                </a:r>
                <a:r>
                  <a:rPr lang="en-US" dirty="0" err="1"/>
                  <a:t>pseudorandomness</a:t>
                </a:r>
                <a:r>
                  <a:rPr lang="en-US" dirty="0"/>
                  <a:t> </a:t>
                </a:r>
                <a:r>
                  <a:rPr lang="en-US" sz="2000" dirty="0">
                    <a:solidFill>
                      <a:srgbClr val="C00000"/>
                    </a:solidFill>
                  </a:rPr>
                  <a:t>[</a:t>
                </a:r>
                <a:r>
                  <a:rPr lang="en-US" sz="2000" dirty="0" err="1">
                    <a:solidFill>
                      <a:srgbClr val="C00000"/>
                    </a:solidFill>
                  </a:rPr>
                  <a:t>Tzur</a:t>
                </a:r>
                <a:r>
                  <a:rPr lang="en-US" sz="2000" dirty="0">
                    <a:solidFill>
                      <a:srgbClr val="C00000"/>
                    </a:solidFill>
                  </a:rPr>
                  <a:t> 2009]</a:t>
                </a:r>
                <a:endParaRPr lang="en-US" dirty="0">
                  <a:solidFill>
                    <a:srgbClr val="C00000"/>
                  </a:solidFill>
                </a:endParaRPr>
              </a:p>
              <a:p>
                <a:pPr>
                  <a:lnSpc>
                    <a:spcPct val="200000"/>
                  </a:lnSpc>
                </a:pPr>
                <a:r>
                  <a:rPr lang="en-US" dirty="0"/>
                  <a:t>Can we fool </a:t>
                </a:r>
                <a:r>
                  <a:rPr lang="en-US" dirty="0">
                    <a:solidFill>
                      <a:schemeClr val="accent1"/>
                    </a:solidFill>
                  </a:rPr>
                  <a:t>arbitrary-order ROBPs</a:t>
                </a:r>
                <a:r>
                  <a:rPr lang="en-US" dirty="0"/>
                  <a:t>? I.e. functions of the form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b>
                          </m:sSub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</m:sub>
                          </m:sSub>
                        </m:e>
                      </m:d>
                    </m:oMath>
                  </m:oMathPara>
                </a14:m>
                <a:endParaRPr lang="en-US" b="0" dirty="0"/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dirty="0"/>
                  <a:t> is an ROBP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→[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is a permutation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DE1A365-1C67-4CE5-A628-0641CE6B1A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81013" y="1095375"/>
                <a:ext cx="9729788" cy="5421312"/>
              </a:xfrm>
              <a:blipFill>
                <a:blip r:embed="rId2"/>
                <a:stretch>
                  <a:fillRect l="-1316" t="-1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EAAEBCA4-C0F9-46B5-8C04-0FE9817EE38C}"/>
              </a:ext>
            </a:extLst>
          </p:cNvPr>
          <p:cNvSpPr txBox="1"/>
          <p:nvPr/>
        </p:nvSpPr>
        <p:spPr>
          <a:xfrm>
            <a:off x="10139362" y="440576"/>
            <a:ext cx="1828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b="0" i="0" dirty="0">
                <a:solidFill>
                  <a:srgbClr val="000000"/>
                </a:solidFill>
                <a:effectLst/>
                <a:latin typeface="apple color emoji"/>
              </a:rPr>
              <a:t>🔀</a:t>
            </a:r>
            <a:endParaRPr lang="en-US" b="1" i="0" dirty="0">
              <a:solidFill>
                <a:srgbClr val="000000"/>
              </a:solidFill>
              <a:effectLst/>
              <a:latin typeface="helvetica neue"/>
            </a:endParaRPr>
          </a:p>
        </p:txBody>
      </p: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7D3D3120-E23E-4D25-801B-15275ABBBD79}"/>
              </a:ext>
            </a:extLst>
          </p:cNvPr>
          <p:cNvGrpSpPr/>
          <p:nvPr/>
        </p:nvGrpSpPr>
        <p:grpSpPr>
          <a:xfrm>
            <a:off x="2274393" y="4797969"/>
            <a:ext cx="6410125" cy="1613133"/>
            <a:chOff x="2274393" y="4797969"/>
            <a:chExt cx="6410125" cy="1613133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499BBFBF-1BA4-4A9D-B09E-86717E0481B2}"/>
                </a:ext>
              </a:extLst>
            </p:cNvPr>
            <p:cNvSpPr/>
            <p:nvPr/>
          </p:nvSpPr>
          <p:spPr>
            <a:xfrm>
              <a:off x="2274393" y="5316863"/>
              <a:ext cx="177283" cy="1772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3D529174-4D93-41A5-9877-B94ED1F9F2AA}"/>
                </a:ext>
              </a:extLst>
            </p:cNvPr>
            <p:cNvSpPr/>
            <p:nvPr/>
          </p:nvSpPr>
          <p:spPr>
            <a:xfrm>
              <a:off x="2274393" y="5764375"/>
              <a:ext cx="177283" cy="1772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D8C23AE0-ED2D-4276-8281-B7AE91A54537}"/>
                </a:ext>
              </a:extLst>
            </p:cNvPr>
            <p:cNvSpPr/>
            <p:nvPr/>
          </p:nvSpPr>
          <p:spPr>
            <a:xfrm>
              <a:off x="2274393" y="6233819"/>
              <a:ext cx="177283" cy="1772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95661DDD-9A93-4AEB-BE6F-E50E67A04314}"/>
                </a:ext>
              </a:extLst>
            </p:cNvPr>
            <p:cNvSpPr/>
            <p:nvPr/>
          </p:nvSpPr>
          <p:spPr>
            <a:xfrm>
              <a:off x="3313201" y="5316863"/>
              <a:ext cx="177283" cy="1772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A3F4A016-8BDB-453D-B63D-284C2A63809D}"/>
                </a:ext>
              </a:extLst>
            </p:cNvPr>
            <p:cNvSpPr/>
            <p:nvPr/>
          </p:nvSpPr>
          <p:spPr>
            <a:xfrm>
              <a:off x="3313201" y="5764375"/>
              <a:ext cx="177283" cy="1772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E3C8305-C68E-45D6-9528-303595D843E4}"/>
                </a:ext>
              </a:extLst>
            </p:cNvPr>
            <p:cNvSpPr/>
            <p:nvPr/>
          </p:nvSpPr>
          <p:spPr>
            <a:xfrm>
              <a:off x="3313201" y="6233819"/>
              <a:ext cx="177283" cy="1772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78150C82-3E46-40D7-AF08-FB5FAC147187}"/>
                </a:ext>
              </a:extLst>
            </p:cNvPr>
            <p:cNvSpPr/>
            <p:nvPr/>
          </p:nvSpPr>
          <p:spPr>
            <a:xfrm>
              <a:off x="4352009" y="5316863"/>
              <a:ext cx="177283" cy="1772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1B503D2-7049-44DF-988C-8CA50450FBDB}"/>
                </a:ext>
              </a:extLst>
            </p:cNvPr>
            <p:cNvSpPr/>
            <p:nvPr/>
          </p:nvSpPr>
          <p:spPr>
            <a:xfrm>
              <a:off x="4352009" y="5764375"/>
              <a:ext cx="177283" cy="1772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DCC8DA21-D323-44BB-98CC-81419B66D240}"/>
                </a:ext>
              </a:extLst>
            </p:cNvPr>
            <p:cNvSpPr/>
            <p:nvPr/>
          </p:nvSpPr>
          <p:spPr>
            <a:xfrm>
              <a:off x="4352009" y="6233819"/>
              <a:ext cx="177283" cy="1772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77D4A32E-E657-4173-8771-7F5C80B7F838}"/>
                </a:ext>
              </a:extLst>
            </p:cNvPr>
            <p:cNvSpPr/>
            <p:nvPr/>
          </p:nvSpPr>
          <p:spPr>
            <a:xfrm>
              <a:off x="5390817" y="5316863"/>
              <a:ext cx="177283" cy="1772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591CC663-0877-42C7-9E29-A46CBEEBCD40}"/>
                </a:ext>
              </a:extLst>
            </p:cNvPr>
            <p:cNvSpPr/>
            <p:nvPr/>
          </p:nvSpPr>
          <p:spPr>
            <a:xfrm>
              <a:off x="5390817" y="5764375"/>
              <a:ext cx="177283" cy="1772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C23E3017-E772-4041-A924-0B88A1A9036A}"/>
                </a:ext>
              </a:extLst>
            </p:cNvPr>
            <p:cNvSpPr/>
            <p:nvPr/>
          </p:nvSpPr>
          <p:spPr>
            <a:xfrm>
              <a:off x="5390817" y="6233819"/>
              <a:ext cx="177283" cy="1772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8ACD103D-C212-4931-8A65-5909F0510D19}"/>
                </a:ext>
              </a:extLst>
            </p:cNvPr>
            <p:cNvSpPr/>
            <p:nvPr/>
          </p:nvSpPr>
          <p:spPr>
            <a:xfrm>
              <a:off x="6429624" y="5316863"/>
              <a:ext cx="177283" cy="1772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CD8C9F74-75AD-4AC3-B5E3-8D4628C802E6}"/>
                </a:ext>
              </a:extLst>
            </p:cNvPr>
            <p:cNvSpPr/>
            <p:nvPr/>
          </p:nvSpPr>
          <p:spPr>
            <a:xfrm>
              <a:off x="6429624" y="5764375"/>
              <a:ext cx="177283" cy="1772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FEE1B26-E249-49F7-8860-D9C322BC0177}"/>
                </a:ext>
              </a:extLst>
            </p:cNvPr>
            <p:cNvSpPr/>
            <p:nvPr/>
          </p:nvSpPr>
          <p:spPr>
            <a:xfrm>
              <a:off x="6429624" y="6233819"/>
              <a:ext cx="177283" cy="1772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2078492C-E7E9-4AD2-BC0F-799A36989F77}"/>
                </a:ext>
              </a:extLst>
            </p:cNvPr>
            <p:cNvSpPr/>
            <p:nvPr/>
          </p:nvSpPr>
          <p:spPr>
            <a:xfrm>
              <a:off x="7468430" y="5316863"/>
              <a:ext cx="177283" cy="1772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DAA6AAC7-0716-4D5F-9FC8-660C89250C92}"/>
                </a:ext>
              </a:extLst>
            </p:cNvPr>
            <p:cNvSpPr/>
            <p:nvPr/>
          </p:nvSpPr>
          <p:spPr>
            <a:xfrm>
              <a:off x="7468430" y="5764375"/>
              <a:ext cx="177283" cy="1772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FAF9DBBF-7AE9-452C-8C24-C1B9E99CB384}"/>
                </a:ext>
              </a:extLst>
            </p:cNvPr>
            <p:cNvSpPr/>
            <p:nvPr/>
          </p:nvSpPr>
          <p:spPr>
            <a:xfrm>
              <a:off x="7468430" y="6233819"/>
              <a:ext cx="177283" cy="1772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9B681455-79DF-4BE9-94D1-510B296B39A8}"/>
                </a:ext>
              </a:extLst>
            </p:cNvPr>
            <p:cNvSpPr/>
            <p:nvPr/>
          </p:nvSpPr>
          <p:spPr>
            <a:xfrm>
              <a:off x="8507235" y="5316863"/>
              <a:ext cx="177283" cy="1772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92971ED6-D722-4370-9805-44D14B8FB29E}"/>
                </a:ext>
              </a:extLst>
            </p:cNvPr>
            <p:cNvSpPr/>
            <p:nvPr/>
          </p:nvSpPr>
          <p:spPr>
            <a:xfrm>
              <a:off x="8507235" y="5764375"/>
              <a:ext cx="177283" cy="1772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496B1333-BBF7-46C9-B225-8928FB874C72}"/>
                </a:ext>
              </a:extLst>
            </p:cNvPr>
            <p:cNvSpPr/>
            <p:nvPr/>
          </p:nvSpPr>
          <p:spPr>
            <a:xfrm>
              <a:off x="8507235" y="6233819"/>
              <a:ext cx="177283" cy="1772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F32C1D38-C00F-4AED-A0C7-F71E2F90E9D5}"/>
                    </a:ext>
                  </a:extLst>
                </p:cNvPr>
                <p:cNvSpPr txBox="1"/>
                <p:nvPr/>
              </p:nvSpPr>
              <p:spPr>
                <a:xfrm>
                  <a:off x="2547896" y="4803850"/>
                  <a:ext cx="662473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en-US" sz="2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F32C1D38-C00F-4AED-A0C7-F71E2F90E9D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47896" y="4803850"/>
                  <a:ext cx="662473" cy="430887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D71E9E11-CF0C-41DB-8D64-4424B2BA1D67}"/>
                    </a:ext>
                  </a:extLst>
                </p:cNvPr>
                <p:cNvSpPr txBox="1"/>
                <p:nvPr/>
              </p:nvSpPr>
              <p:spPr>
                <a:xfrm>
                  <a:off x="3485620" y="4810144"/>
                  <a:ext cx="662473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en-US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</m:oMath>
                    </m:oMathPara>
                  </a14:m>
                  <a:endParaRPr lang="en-US" sz="2200" b="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D71E9E11-CF0C-41DB-8D64-4424B2BA1D6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85620" y="4810144"/>
                  <a:ext cx="662473" cy="43088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5305E804-2856-4004-A895-4B4C3F04A966}"/>
                    </a:ext>
                  </a:extLst>
                </p:cNvPr>
                <p:cNvSpPr txBox="1"/>
                <p:nvPr/>
              </p:nvSpPr>
              <p:spPr>
                <a:xfrm>
                  <a:off x="4587112" y="4803850"/>
                  <a:ext cx="662473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5305E804-2856-4004-A895-4B4C3F04A96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87112" y="4803850"/>
                  <a:ext cx="662473" cy="43088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4D0E00A3-F7BF-4673-B05D-4214017B9672}"/>
                    </a:ext>
                  </a:extLst>
                </p:cNvPr>
                <p:cNvSpPr txBox="1"/>
                <p:nvPr/>
              </p:nvSpPr>
              <p:spPr>
                <a:xfrm>
                  <a:off x="5668987" y="4803850"/>
                  <a:ext cx="662473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4D0E00A3-F7BF-4673-B05D-4214017B967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68987" y="4803850"/>
                  <a:ext cx="662473" cy="430887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85FBB5E0-154A-4B02-941C-00EC4F49A001}"/>
                    </a:ext>
                  </a:extLst>
                </p:cNvPr>
                <p:cNvSpPr txBox="1"/>
                <p:nvPr/>
              </p:nvSpPr>
              <p:spPr>
                <a:xfrm>
                  <a:off x="6719157" y="4797970"/>
                  <a:ext cx="662473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2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85FBB5E0-154A-4B02-941C-00EC4F49A00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19157" y="4797970"/>
                  <a:ext cx="662473" cy="430887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F29DC867-85EE-4B6B-AB23-DB58368CF11B}"/>
                    </a:ext>
                  </a:extLst>
                </p:cNvPr>
                <p:cNvSpPr txBox="1"/>
                <p:nvPr/>
              </p:nvSpPr>
              <p:spPr>
                <a:xfrm>
                  <a:off x="7715496" y="4797969"/>
                  <a:ext cx="662473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oMath>
                    </m:oMathPara>
                  </a14:m>
                  <a:endParaRPr lang="en-US" sz="2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F29DC867-85EE-4B6B-AB23-DB58368CF11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15496" y="4797969"/>
                  <a:ext cx="662473" cy="430887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D1B0EBDB-8E20-46FD-84D3-067EADE4A6F3}"/>
                </a:ext>
              </a:extLst>
            </p:cNvPr>
            <p:cNvCxnSpPr>
              <a:cxnSpLocks/>
              <a:stCxn id="5" idx="6"/>
              <a:endCxn id="8" idx="2"/>
            </p:cNvCxnSpPr>
            <p:nvPr/>
          </p:nvCxnSpPr>
          <p:spPr>
            <a:xfrm>
              <a:off x="2451676" y="5405505"/>
              <a:ext cx="861525" cy="0"/>
            </a:xfrm>
            <a:prstGeom prst="straightConnector1">
              <a:avLst/>
            </a:prstGeom>
            <a:ln w="158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1D22BFAE-4DD3-46F6-8DAF-7C95B65B72FB}"/>
                </a:ext>
              </a:extLst>
            </p:cNvPr>
            <p:cNvCxnSpPr>
              <a:cxnSpLocks/>
              <a:stCxn id="5" idx="5"/>
              <a:endCxn id="9" idx="1"/>
            </p:cNvCxnSpPr>
            <p:nvPr/>
          </p:nvCxnSpPr>
          <p:spPr>
            <a:xfrm>
              <a:off x="2425714" y="5468184"/>
              <a:ext cx="913449" cy="322153"/>
            </a:xfrm>
            <a:prstGeom prst="straightConnector1">
              <a:avLst/>
            </a:prstGeom>
            <a:ln w="158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DE089746-6BF3-46FD-9A76-1785160C17AA}"/>
                </a:ext>
              </a:extLst>
            </p:cNvPr>
            <p:cNvCxnSpPr>
              <a:cxnSpLocks/>
              <a:stCxn id="9" idx="7"/>
              <a:endCxn id="11" idx="3"/>
            </p:cNvCxnSpPr>
            <p:nvPr/>
          </p:nvCxnSpPr>
          <p:spPr>
            <a:xfrm flipV="1">
              <a:off x="3464522" y="5468184"/>
              <a:ext cx="913449" cy="322153"/>
            </a:xfrm>
            <a:prstGeom prst="straightConnector1">
              <a:avLst/>
            </a:prstGeom>
            <a:ln w="158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346F043D-F8D9-4917-88A0-195671B1729D}"/>
                </a:ext>
              </a:extLst>
            </p:cNvPr>
            <p:cNvCxnSpPr>
              <a:cxnSpLocks/>
              <a:stCxn id="9" idx="5"/>
              <a:endCxn id="13" idx="1"/>
            </p:cNvCxnSpPr>
            <p:nvPr/>
          </p:nvCxnSpPr>
          <p:spPr>
            <a:xfrm>
              <a:off x="3464522" y="5915696"/>
              <a:ext cx="913449" cy="344085"/>
            </a:xfrm>
            <a:prstGeom prst="straightConnector1">
              <a:avLst/>
            </a:prstGeom>
            <a:ln w="158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FB81F6BE-DD69-457E-B14B-20E1130F5102}"/>
                </a:ext>
              </a:extLst>
            </p:cNvPr>
            <p:cNvCxnSpPr>
              <a:cxnSpLocks/>
              <a:stCxn id="8" idx="5"/>
              <a:endCxn id="12" idx="1"/>
            </p:cNvCxnSpPr>
            <p:nvPr/>
          </p:nvCxnSpPr>
          <p:spPr>
            <a:xfrm>
              <a:off x="3464522" y="5468184"/>
              <a:ext cx="913449" cy="322153"/>
            </a:xfrm>
            <a:prstGeom prst="straightConnector1">
              <a:avLst/>
            </a:prstGeom>
            <a:ln w="158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3A7AF7B0-4F39-4059-896C-F95737BB4BDA}"/>
                </a:ext>
              </a:extLst>
            </p:cNvPr>
            <p:cNvCxnSpPr>
              <a:cxnSpLocks/>
              <a:stCxn id="8" idx="6"/>
              <a:endCxn id="11" idx="2"/>
            </p:cNvCxnSpPr>
            <p:nvPr/>
          </p:nvCxnSpPr>
          <p:spPr>
            <a:xfrm>
              <a:off x="3490484" y="5405505"/>
              <a:ext cx="861525" cy="0"/>
            </a:xfrm>
            <a:prstGeom prst="straightConnector1">
              <a:avLst/>
            </a:prstGeom>
            <a:ln w="158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B9768DD9-0D1D-4466-B30D-6196171628A7}"/>
                </a:ext>
              </a:extLst>
            </p:cNvPr>
            <p:cNvCxnSpPr>
              <a:cxnSpLocks/>
              <a:stCxn id="11" idx="5"/>
              <a:endCxn id="16" idx="1"/>
            </p:cNvCxnSpPr>
            <p:nvPr/>
          </p:nvCxnSpPr>
          <p:spPr>
            <a:xfrm>
              <a:off x="4503330" y="5468184"/>
              <a:ext cx="913449" cy="791597"/>
            </a:xfrm>
            <a:prstGeom prst="straightConnector1">
              <a:avLst/>
            </a:prstGeom>
            <a:ln w="158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FA110056-CFF5-432E-919A-B49D045BF85A}"/>
                </a:ext>
              </a:extLst>
            </p:cNvPr>
            <p:cNvCxnSpPr>
              <a:cxnSpLocks/>
              <a:stCxn id="11" idx="6"/>
              <a:endCxn id="15" idx="1"/>
            </p:cNvCxnSpPr>
            <p:nvPr/>
          </p:nvCxnSpPr>
          <p:spPr>
            <a:xfrm>
              <a:off x="4529292" y="5405505"/>
              <a:ext cx="887487" cy="384832"/>
            </a:xfrm>
            <a:prstGeom prst="straightConnector1">
              <a:avLst/>
            </a:prstGeom>
            <a:ln w="158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1D2DF5FB-07E0-431C-B556-0D18F77E3930}"/>
                </a:ext>
              </a:extLst>
            </p:cNvPr>
            <p:cNvCxnSpPr>
              <a:cxnSpLocks/>
              <a:stCxn id="13" idx="7"/>
              <a:endCxn id="14" idx="3"/>
            </p:cNvCxnSpPr>
            <p:nvPr/>
          </p:nvCxnSpPr>
          <p:spPr>
            <a:xfrm flipV="1">
              <a:off x="4503330" y="5468184"/>
              <a:ext cx="913449" cy="791597"/>
            </a:xfrm>
            <a:prstGeom prst="straightConnector1">
              <a:avLst/>
            </a:prstGeom>
            <a:ln w="158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693CABA6-250B-4FE8-B8B1-D789748803DB}"/>
                </a:ext>
              </a:extLst>
            </p:cNvPr>
            <p:cNvCxnSpPr>
              <a:cxnSpLocks/>
              <a:stCxn id="13" idx="6"/>
              <a:endCxn id="16" idx="2"/>
            </p:cNvCxnSpPr>
            <p:nvPr/>
          </p:nvCxnSpPr>
          <p:spPr>
            <a:xfrm>
              <a:off x="4529292" y="6322461"/>
              <a:ext cx="861525" cy="0"/>
            </a:xfrm>
            <a:prstGeom prst="straightConnector1">
              <a:avLst/>
            </a:prstGeom>
            <a:ln w="158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DDB344CB-58D1-49E5-A38B-EF8F7F5407AA}"/>
                </a:ext>
              </a:extLst>
            </p:cNvPr>
            <p:cNvCxnSpPr>
              <a:cxnSpLocks/>
              <a:stCxn id="12" idx="6"/>
              <a:endCxn id="15" idx="2"/>
            </p:cNvCxnSpPr>
            <p:nvPr/>
          </p:nvCxnSpPr>
          <p:spPr>
            <a:xfrm>
              <a:off x="4529292" y="5853017"/>
              <a:ext cx="861525" cy="0"/>
            </a:xfrm>
            <a:prstGeom prst="straightConnector1">
              <a:avLst/>
            </a:prstGeom>
            <a:ln w="158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0D63A86B-A3F2-4481-8A11-842ADE1B7100}"/>
                </a:ext>
              </a:extLst>
            </p:cNvPr>
            <p:cNvCxnSpPr>
              <a:cxnSpLocks/>
              <a:stCxn id="12" idx="5"/>
              <a:endCxn id="16" idx="1"/>
            </p:cNvCxnSpPr>
            <p:nvPr/>
          </p:nvCxnSpPr>
          <p:spPr>
            <a:xfrm>
              <a:off x="4503330" y="5915696"/>
              <a:ext cx="913449" cy="344085"/>
            </a:xfrm>
            <a:prstGeom prst="straightConnector1">
              <a:avLst/>
            </a:prstGeom>
            <a:ln w="158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6CD2744C-806A-404C-AFCE-E900EDE5027E}"/>
                </a:ext>
              </a:extLst>
            </p:cNvPr>
            <p:cNvCxnSpPr>
              <a:cxnSpLocks/>
              <a:stCxn id="16" idx="6"/>
              <a:endCxn id="18" idx="3"/>
            </p:cNvCxnSpPr>
            <p:nvPr/>
          </p:nvCxnSpPr>
          <p:spPr>
            <a:xfrm flipV="1">
              <a:off x="5568100" y="5915696"/>
              <a:ext cx="887486" cy="406765"/>
            </a:xfrm>
            <a:prstGeom prst="straightConnector1">
              <a:avLst/>
            </a:prstGeom>
            <a:ln w="158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ED979166-7D45-4511-A0B7-C5E7BCFA788B}"/>
                </a:ext>
              </a:extLst>
            </p:cNvPr>
            <p:cNvCxnSpPr>
              <a:cxnSpLocks/>
              <a:stCxn id="16" idx="7"/>
              <a:endCxn id="17" idx="3"/>
            </p:cNvCxnSpPr>
            <p:nvPr/>
          </p:nvCxnSpPr>
          <p:spPr>
            <a:xfrm flipV="1">
              <a:off x="5542138" y="5468184"/>
              <a:ext cx="913448" cy="791597"/>
            </a:xfrm>
            <a:prstGeom prst="straightConnector1">
              <a:avLst/>
            </a:prstGeom>
            <a:ln w="158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5720E7E6-BE75-484E-B237-73AD050F0EFB}"/>
                </a:ext>
              </a:extLst>
            </p:cNvPr>
            <p:cNvCxnSpPr>
              <a:cxnSpLocks/>
              <a:stCxn id="15" idx="7"/>
              <a:endCxn id="17" idx="3"/>
            </p:cNvCxnSpPr>
            <p:nvPr/>
          </p:nvCxnSpPr>
          <p:spPr>
            <a:xfrm flipV="1">
              <a:off x="5542138" y="5468184"/>
              <a:ext cx="913448" cy="322153"/>
            </a:xfrm>
            <a:prstGeom prst="straightConnector1">
              <a:avLst/>
            </a:prstGeom>
            <a:ln w="158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BCE5208F-D540-44AA-90E1-82800D94C528}"/>
                </a:ext>
              </a:extLst>
            </p:cNvPr>
            <p:cNvCxnSpPr>
              <a:cxnSpLocks/>
              <a:stCxn id="15" idx="5"/>
              <a:endCxn id="19" idx="1"/>
            </p:cNvCxnSpPr>
            <p:nvPr/>
          </p:nvCxnSpPr>
          <p:spPr>
            <a:xfrm>
              <a:off x="5542138" y="5915696"/>
              <a:ext cx="913448" cy="344085"/>
            </a:xfrm>
            <a:prstGeom prst="straightConnector1">
              <a:avLst/>
            </a:prstGeom>
            <a:ln w="158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99FFC397-97C7-4010-BFFC-0C0F745A5D8F}"/>
                </a:ext>
              </a:extLst>
            </p:cNvPr>
            <p:cNvCxnSpPr>
              <a:cxnSpLocks/>
              <a:stCxn id="14" idx="7"/>
              <a:endCxn id="17" idx="1"/>
            </p:cNvCxnSpPr>
            <p:nvPr/>
          </p:nvCxnSpPr>
          <p:spPr>
            <a:xfrm>
              <a:off x="5542138" y="5342825"/>
              <a:ext cx="913448" cy="0"/>
            </a:xfrm>
            <a:prstGeom prst="straightConnector1">
              <a:avLst/>
            </a:prstGeom>
            <a:ln w="158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A5EF5ABF-26EA-4FD3-A5E4-79E59716C03B}"/>
                </a:ext>
              </a:extLst>
            </p:cNvPr>
            <p:cNvCxnSpPr>
              <a:cxnSpLocks/>
              <a:stCxn id="14" idx="6"/>
              <a:endCxn id="17" idx="2"/>
            </p:cNvCxnSpPr>
            <p:nvPr/>
          </p:nvCxnSpPr>
          <p:spPr>
            <a:xfrm>
              <a:off x="5568100" y="5405505"/>
              <a:ext cx="861524" cy="0"/>
            </a:xfrm>
            <a:prstGeom prst="straightConnector1">
              <a:avLst/>
            </a:prstGeom>
            <a:ln w="158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94A3FB27-1CC1-41F1-A3A2-469A7EEB3D6B}"/>
                </a:ext>
              </a:extLst>
            </p:cNvPr>
            <p:cNvCxnSpPr>
              <a:cxnSpLocks/>
              <a:stCxn id="17" idx="5"/>
              <a:endCxn id="22" idx="1"/>
            </p:cNvCxnSpPr>
            <p:nvPr/>
          </p:nvCxnSpPr>
          <p:spPr>
            <a:xfrm>
              <a:off x="6580945" y="5468184"/>
              <a:ext cx="913447" cy="791597"/>
            </a:xfrm>
            <a:prstGeom prst="straightConnector1">
              <a:avLst/>
            </a:prstGeom>
            <a:ln w="158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1EC8A6F6-85AF-4D41-9351-BE5392422C49}"/>
                </a:ext>
              </a:extLst>
            </p:cNvPr>
            <p:cNvCxnSpPr>
              <a:cxnSpLocks/>
              <a:stCxn id="17" idx="6"/>
              <a:endCxn id="20" idx="2"/>
            </p:cNvCxnSpPr>
            <p:nvPr/>
          </p:nvCxnSpPr>
          <p:spPr>
            <a:xfrm>
              <a:off x="6606907" y="5405505"/>
              <a:ext cx="861523" cy="0"/>
            </a:xfrm>
            <a:prstGeom prst="straightConnector1">
              <a:avLst/>
            </a:prstGeom>
            <a:ln w="158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BE312AAA-6779-4BF2-A77C-8C6089BD74C4}"/>
                </a:ext>
              </a:extLst>
            </p:cNvPr>
            <p:cNvCxnSpPr>
              <a:cxnSpLocks/>
              <a:stCxn id="18" idx="7"/>
              <a:endCxn id="20" idx="3"/>
            </p:cNvCxnSpPr>
            <p:nvPr/>
          </p:nvCxnSpPr>
          <p:spPr>
            <a:xfrm flipV="1">
              <a:off x="6580945" y="5468184"/>
              <a:ext cx="913447" cy="322153"/>
            </a:xfrm>
            <a:prstGeom prst="straightConnector1">
              <a:avLst/>
            </a:prstGeom>
            <a:ln w="158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9E813B2B-9728-4316-8558-83BED9521E31}"/>
                </a:ext>
              </a:extLst>
            </p:cNvPr>
            <p:cNvCxnSpPr>
              <a:cxnSpLocks/>
              <a:stCxn id="18" idx="6"/>
              <a:endCxn id="21" idx="2"/>
            </p:cNvCxnSpPr>
            <p:nvPr/>
          </p:nvCxnSpPr>
          <p:spPr>
            <a:xfrm>
              <a:off x="6606907" y="5853017"/>
              <a:ext cx="861523" cy="0"/>
            </a:xfrm>
            <a:prstGeom prst="straightConnector1">
              <a:avLst/>
            </a:prstGeom>
            <a:ln w="158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1" name="Straight Arrow Connector 110">
              <a:extLst>
                <a:ext uri="{FF2B5EF4-FFF2-40B4-BE49-F238E27FC236}">
                  <a16:creationId xmlns:a16="http://schemas.microsoft.com/office/drawing/2014/main" id="{B06A169E-F951-4E9F-8762-4C3EE6DA7E11}"/>
                </a:ext>
              </a:extLst>
            </p:cNvPr>
            <p:cNvCxnSpPr>
              <a:cxnSpLocks/>
              <a:stCxn id="19" idx="6"/>
              <a:endCxn id="22" idx="2"/>
            </p:cNvCxnSpPr>
            <p:nvPr/>
          </p:nvCxnSpPr>
          <p:spPr>
            <a:xfrm>
              <a:off x="6606907" y="6322461"/>
              <a:ext cx="861523" cy="0"/>
            </a:xfrm>
            <a:prstGeom prst="straightConnector1">
              <a:avLst/>
            </a:prstGeom>
            <a:ln w="158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4" name="Straight Arrow Connector 113">
              <a:extLst>
                <a:ext uri="{FF2B5EF4-FFF2-40B4-BE49-F238E27FC236}">
                  <a16:creationId xmlns:a16="http://schemas.microsoft.com/office/drawing/2014/main" id="{7CA2879F-D034-4375-B811-B66BB96781A0}"/>
                </a:ext>
              </a:extLst>
            </p:cNvPr>
            <p:cNvCxnSpPr>
              <a:cxnSpLocks/>
              <a:stCxn id="19" idx="7"/>
              <a:endCxn id="21" idx="3"/>
            </p:cNvCxnSpPr>
            <p:nvPr/>
          </p:nvCxnSpPr>
          <p:spPr>
            <a:xfrm flipV="1">
              <a:off x="6580945" y="5915696"/>
              <a:ext cx="913447" cy="344085"/>
            </a:xfrm>
            <a:prstGeom prst="straightConnector1">
              <a:avLst/>
            </a:prstGeom>
            <a:ln w="158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7" name="Straight Arrow Connector 116">
              <a:extLst>
                <a:ext uri="{FF2B5EF4-FFF2-40B4-BE49-F238E27FC236}">
                  <a16:creationId xmlns:a16="http://schemas.microsoft.com/office/drawing/2014/main" id="{70725136-1E4F-4006-8395-9AC0E0F1122E}"/>
                </a:ext>
              </a:extLst>
            </p:cNvPr>
            <p:cNvCxnSpPr>
              <a:cxnSpLocks/>
              <a:stCxn id="20" idx="6"/>
              <a:endCxn id="23" idx="2"/>
            </p:cNvCxnSpPr>
            <p:nvPr/>
          </p:nvCxnSpPr>
          <p:spPr>
            <a:xfrm>
              <a:off x="7645713" y="5405505"/>
              <a:ext cx="861522" cy="0"/>
            </a:xfrm>
            <a:prstGeom prst="straightConnector1">
              <a:avLst/>
            </a:prstGeom>
            <a:ln w="158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0" name="Straight Arrow Connector 119">
              <a:extLst>
                <a:ext uri="{FF2B5EF4-FFF2-40B4-BE49-F238E27FC236}">
                  <a16:creationId xmlns:a16="http://schemas.microsoft.com/office/drawing/2014/main" id="{654C7438-BE50-4A03-A097-621EDA2A91D7}"/>
                </a:ext>
              </a:extLst>
            </p:cNvPr>
            <p:cNvCxnSpPr>
              <a:cxnSpLocks/>
              <a:stCxn id="20" idx="5"/>
              <a:endCxn id="24" idx="1"/>
            </p:cNvCxnSpPr>
            <p:nvPr/>
          </p:nvCxnSpPr>
          <p:spPr>
            <a:xfrm>
              <a:off x="7619751" y="5468184"/>
              <a:ext cx="913446" cy="322153"/>
            </a:xfrm>
            <a:prstGeom prst="straightConnector1">
              <a:avLst/>
            </a:prstGeom>
            <a:ln w="158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99BE1630-CC72-498A-98C1-2691A151090F}"/>
                </a:ext>
              </a:extLst>
            </p:cNvPr>
            <p:cNvCxnSpPr>
              <a:cxnSpLocks/>
              <a:stCxn id="21" idx="7"/>
              <a:endCxn id="23" idx="3"/>
            </p:cNvCxnSpPr>
            <p:nvPr/>
          </p:nvCxnSpPr>
          <p:spPr>
            <a:xfrm flipV="1">
              <a:off x="7619751" y="5468184"/>
              <a:ext cx="913446" cy="322153"/>
            </a:xfrm>
            <a:prstGeom prst="straightConnector1">
              <a:avLst/>
            </a:prstGeom>
            <a:ln w="158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7" name="Straight Arrow Connector 126">
              <a:extLst>
                <a:ext uri="{FF2B5EF4-FFF2-40B4-BE49-F238E27FC236}">
                  <a16:creationId xmlns:a16="http://schemas.microsoft.com/office/drawing/2014/main" id="{E6214B9C-6538-4906-9CD7-8692CC0C72E5}"/>
                </a:ext>
              </a:extLst>
            </p:cNvPr>
            <p:cNvCxnSpPr>
              <a:cxnSpLocks/>
              <a:stCxn id="21" idx="6"/>
              <a:endCxn id="24" idx="2"/>
            </p:cNvCxnSpPr>
            <p:nvPr/>
          </p:nvCxnSpPr>
          <p:spPr>
            <a:xfrm>
              <a:off x="7645713" y="5853017"/>
              <a:ext cx="861522" cy="0"/>
            </a:xfrm>
            <a:prstGeom prst="straightConnector1">
              <a:avLst/>
            </a:prstGeom>
            <a:ln w="158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0" name="Straight Arrow Connector 129">
              <a:extLst>
                <a:ext uri="{FF2B5EF4-FFF2-40B4-BE49-F238E27FC236}">
                  <a16:creationId xmlns:a16="http://schemas.microsoft.com/office/drawing/2014/main" id="{E263F632-34C1-46DF-BADF-D36C58F72276}"/>
                </a:ext>
              </a:extLst>
            </p:cNvPr>
            <p:cNvCxnSpPr>
              <a:cxnSpLocks/>
              <a:stCxn id="22" idx="7"/>
              <a:endCxn id="23" idx="3"/>
            </p:cNvCxnSpPr>
            <p:nvPr/>
          </p:nvCxnSpPr>
          <p:spPr>
            <a:xfrm flipV="1">
              <a:off x="7619751" y="5468184"/>
              <a:ext cx="913446" cy="791597"/>
            </a:xfrm>
            <a:prstGeom prst="straightConnector1">
              <a:avLst/>
            </a:prstGeom>
            <a:ln w="158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3" name="Straight Arrow Connector 132">
              <a:extLst>
                <a:ext uri="{FF2B5EF4-FFF2-40B4-BE49-F238E27FC236}">
                  <a16:creationId xmlns:a16="http://schemas.microsoft.com/office/drawing/2014/main" id="{786AC4D7-0D0B-4AA8-A4B9-FAFDDEEB9F10}"/>
                </a:ext>
              </a:extLst>
            </p:cNvPr>
            <p:cNvCxnSpPr>
              <a:cxnSpLocks/>
              <a:stCxn id="22" idx="6"/>
              <a:endCxn id="24" idx="3"/>
            </p:cNvCxnSpPr>
            <p:nvPr/>
          </p:nvCxnSpPr>
          <p:spPr>
            <a:xfrm flipV="1">
              <a:off x="7645713" y="5915696"/>
              <a:ext cx="887484" cy="406765"/>
            </a:xfrm>
            <a:prstGeom prst="straightConnector1">
              <a:avLst/>
            </a:prstGeom>
            <a:ln w="158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6" name="Straight Arrow Connector 135">
              <a:extLst>
                <a:ext uri="{FF2B5EF4-FFF2-40B4-BE49-F238E27FC236}">
                  <a16:creationId xmlns:a16="http://schemas.microsoft.com/office/drawing/2014/main" id="{8F4AE5EB-77D5-4CC0-A08F-C5791C1A36DC}"/>
                </a:ext>
              </a:extLst>
            </p:cNvPr>
            <p:cNvCxnSpPr>
              <a:cxnSpLocks/>
              <a:stCxn id="6" idx="6"/>
              <a:endCxn id="9" idx="2"/>
            </p:cNvCxnSpPr>
            <p:nvPr/>
          </p:nvCxnSpPr>
          <p:spPr>
            <a:xfrm>
              <a:off x="2451676" y="5853017"/>
              <a:ext cx="861525" cy="0"/>
            </a:xfrm>
            <a:prstGeom prst="straightConnector1">
              <a:avLst/>
            </a:prstGeom>
            <a:ln w="158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" name="Straight Arrow Connector 140">
              <a:extLst>
                <a:ext uri="{FF2B5EF4-FFF2-40B4-BE49-F238E27FC236}">
                  <a16:creationId xmlns:a16="http://schemas.microsoft.com/office/drawing/2014/main" id="{B1B4CA1C-C800-4C26-A422-0E82DD04528D}"/>
                </a:ext>
              </a:extLst>
            </p:cNvPr>
            <p:cNvCxnSpPr>
              <a:cxnSpLocks/>
              <a:stCxn id="6" idx="5"/>
              <a:endCxn id="10" idx="1"/>
            </p:cNvCxnSpPr>
            <p:nvPr/>
          </p:nvCxnSpPr>
          <p:spPr>
            <a:xfrm>
              <a:off x="2425714" y="5915696"/>
              <a:ext cx="913449" cy="344085"/>
            </a:xfrm>
            <a:prstGeom prst="straightConnector1">
              <a:avLst/>
            </a:prstGeom>
            <a:ln w="158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" name="Straight Arrow Connector 143">
              <a:extLst>
                <a:ext uri="{FF2B5EF4-FFF2-40B4-BE49-F238E27FC236}">
                  <a16:creationId xmlns:a16="http://schemas.microsoft.com/office/drawing/2014/main" id="{9CD33C7B-F8AC-4117-8E3C-3990C7A7317C}"/>
                </a:ext>
              </a:extLst>
            </p:cNvPr>
            <p:cNvCxnSpPr>
              <a:cxnSpLocks/>
              <a:stCxn id="7" idx="7"/>
              <a:endCxn id="8" idx="3"/>
            </p:cNvCxnSpPr>
            <p:nvPr/>
          </p:nvCxnSpPr>
          <p:spPr>
            <a:xfrm flipV="1">
              <a:off x="2425714" y="5468184"/>
              <a:ext cx="913449" cy="791597"/>
            </a:xfrm>
            <a:prstGeom prst="straightConnector1">
              <a:avLst/>
            </a:prstGeom>
            <a:ln w="158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7" name="Straight Arrow Connector 146">
              <a:extLst>
                <a:ext uri="{FF2B5EF4-FFF2-40B4-BE49-F238E27FC236}">
                  <a16:creationId xmlns:a16="http://schemas.microsoft.com/office/drawing/2014/main" id="{E98465F7-97FF-4441-AAED-090F2F5E246C}"/>
                </a:ext>
              </a:extLst>
            </p:cNvPr>
            <p:cNvCxnSpPr>
              <a:cxnSpLocks/>
              <a:stCxn id="7" idx="6"/>
              <a:endCxn id="10" idx="2"/>
            </p:cNvCxnSpPr>
            <p:nvPr/>
          </p:nvCxnSpPr>
          <p:spPr>
            <a:xfrm>
              <a:off x="2451676" y="6322461"/>
              <a:ext cx="861525" cy="0"/>
            </a:xfrm>
            <a:prstGeom prst="straightConnector1">
              <a:avLst/>
            </a:prstGeom>
            <a:ln w="158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1" name="Straight Arrow Connector 150">
              <a:extLst>
                <a:ext uri="{FF2B5EF4-FFF2-40B4-BE49-F238E27FC236}">
                  <a16:creationId xmlns:a16="http://schemas.microsoft.com/office/drawing/2014/main" id="{61857E27-55D2-4BFC-AED6-33361539EC68}"/>
                </a:ext>
              </a:extLst>
            </p:cNvPr>
            <p:cNvCxnSpPr>
              <a:cxnSpLocks/>
              <a:stCxn id="10" idx="6"/>
              <a:endCxn id="13" idx="2"/>
            </p:cNvCxnSpPr>
            <p:nvPr/>
          </p:nvCxnSpPr>
          <p:spPr>
            <a:xfrm>
              <a:off x="3490484" y="6322461"/>
              <a:ext cx="861525" cy="0"/>
            </a:xfrm>
            <a:prstGeom prst="straightConnector1">
              <a:avLst/>
            </a:prstGeom>
            <a:ln w="158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5" name="Straight Arrow Connector 154">
              <a:extLst>
                <a:ext uri="{FF2B5EF4-FFF2-40B4-BE49-F238E27FC236}">
                  <a16:creationId xmlns:a16="http://schemas.microsoft.com/office/drawing/2014/main" id="{70985CC3-0CC1-469A-A405-6D0C7714160F}"/>
                </a:ext>
              </a:extLst>
            </p:cNvPr>
            <p:cNvCxnSpPr>
              <a:cxnSpLocks/>
              <a:stCxn id="10" idx="5"/>
              <a:endCxn id="13" idx="3"/>
            </p:cNvCxnSpPr>
            <p:nvPr/>
          </p:nvCxnSpPr>
          <p:spPr>
            <a:xfrm>
              <a:off x="3464522" y="6385140"/>
              <a:ext cx="913449" cy="0"/>
            </a:xfrm>
            <a:prstGeom prst="straightConnector1">
              <a:avLst/>
            </a:prstGeom>
            <a:ln w="158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25366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EC669-E00D-4B03-8D58-8372D7BCB2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7219" y="0"/>
            <a:ext cx="11220450" cy="1325563"/>
          </a:xfrm>
        </p:spPr>
        <p:txBody>
          <a:bodyPr/>
          <a:lstStyle/>
          <a:p>
            <a:r>
              <a:rPr lang="en-US" dirty="0"/>
              <a:t>PRGs for arbitrary-order ROBPs</a:t>
            </a:r>
            <a:endParaRPr lang="en-US" dirty="0">
              <a:solidFill>
                <a:srgbClr val="C00000"/>
              </a:solidFill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5">
                <a:extLst>
                  <a:ext uri="{FF2B5EF4-FFF2-40B4-BE49-F238E27FC236}">
                    <a16:creationId xmlns:a16="http://schemas.microsoft.com/office/drawing/2014/main" id="{70EB65AA-601D-4BA8-8EA8-D369FFA4539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31108943"/>
                  </p:ext>
                </p:extLst>
              </p:nvPr>
            </p:nvGraphicFramePr>
            <p:xfrm>
              <a:off x="656271" y="1182688"/>
              <a:ext cx="10696575" cy="327279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615376">
                      <a:extLst>
                        <a:ext uri="{9D8B030D-6E8A-4147-A177-3AD203B41FA5}">
                          <a16:colId xmlns:a16="http://schemas.microsoft.com/office/drawing/2014/main" val="793421519"/>
                        </a:ext>
                      </a:extLst>
                    </a:gridCol>
                    <a:gridCol w="4385374">
                      <a:extLst>
                        <a:ext uri="{9D8B030D-6E8A-4147-A177-3AD203B41FA5}">
                          <a16:colId xmlns:a16="http://schemas.microsoft.com/office/drawing/2014/main" val="3325765768"/>
                        </a:ext>
                      </a:extLst>
                    </a:gridCol>
                    <a:gridCol w="4695825">
                      <a:extLst>
                        <a:ext uri="{9D8B030D-6E8A-4147-A177-3AD203B41FA5}">
                          <a16:colId xmlns:a16="http://schemas.microsoft.com/office/drawing/2014/main" val="1989660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Seed length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Model fooled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Reference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50433109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Ω</m:t>
                                    </m:r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Exponential-width arbitrary-order ROBPs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Bogdanov, </a:t>
                          </a:r>
                          <a:r>
                            <a:rPr lang="en-US" dirty="0" err="1">
                              <a:solidFill>
                                <a:srgbClr val="C00000"/>
                              </a:solidFill>
                            </a:rPr>
                            <a:t>Papakonstantinou</a:t>
                          </a:r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, Wan 2011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93078502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̃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𝑂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ad>
                                      <m:radPr>
                                        <m:degHide m:val="on"/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𝑛𝑤</m:t>
                                        </m:r>
                                      </m:e>
                                    </m:rad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Unrestricted branching programs of size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𝑛𝑤</m:t>
                              </m:r>
                            </m:oMath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err="1">
                              <a:solidFill>
                                <a:srgbClr val="C00000"/>
                              </a:solidFill>
                            </a:rPr>
                            <a:t>Impagliazzo</a:t>
                          </a:r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, </a:t>
                          </a:r>
                          <a:r>
                            <a:rPr lang="en-US" dirty="0" err="1">
                              <a:solidFill>
                                <a:srgbClr val="C00000"/>
                              </a:solidFill>
                            </a:rPr>
                            <a:t>Meka</a:t>
                          </a:r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, Zuckerman 2012</a:t>
                          </a:r>
                        </a:p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H, </a:t>
                          </a:r>
                          <a:r>
                            <a:rPr lang="en-US" dirty="0" err="1">
                              <a:solidFill>
                                <a:srgbClr val="C00000"/>
                              </a:solidFill>
                            </a:rPr>
                            <a:t>Hatami</a:t>
                          </a:r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, Tal, Tell 2021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63338067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̃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𝑂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unc>
                                      <m:func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sSup>
                                          <m:sSup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b="0" i="0" smtClean="0">
                                                <a:latin typeface="Cambria Math" panose="02040503050406030204" pitchFamily="18" charset="0"/>
                                              </a:rPr>
                                              <m:t>log</m:t>
                                            </m:r>
                                          </m:e>
                                          <m:sup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3</m:t>
                                            </m:r>
                                          </m:sup>
                                        </m:sSup>
                                      </m:fName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</m:func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Width-3 arbitrary-order ROBPs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Steinke, </a:t>
                          </a:r>
                          <a:r>
                            <a:rPr lang="en-US" dirty="0" err="1">
                              <a:solidFill>
                                <a:srgbClr val="C00000"/>
                              </a:solidFill>
                            </a:rPr>
                            <a:t>Vadhan</a:t>
                          </a:r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, Wan 2014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82766342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̃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𝑂</m:t>
                                    </m:r>
                                  </m:e>
                                </m:acc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func>
                                  <m:func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b="0" i="0" smtClean="0">
                                            <a:latin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e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sup>
                                    </m:sSup>
                                  </m:fNam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func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Width-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oMath>
                          </a14:m>
                          <a:r>
                            <a:rPr lang="en-US" dirty="0"/>
                            <a:t> arbitrary-order ROBPs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Chattopadhyay, </a:t>
                          </a:r>
                          <a:r>
                            <a:rPr lang="en-US" dirty="0" err="1">
                              <a:solidFill>
                                <a:srgbClr val="C00000"/>
                              </a:solidFill>
                            </a:rPr>
                            <a:t>Hatami</a:t>
                          </a:r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, </a:t>
                          </a:r>
                          <a:r>
                            <a:rPr lang="en-US" dirty="0" err="1">
                              <a:solidFill>
                                <a:srgbClr val="C00000"/>
                              </a:solidFill>
                            </a:rPr>
                            <a:t>Reingold</a:t>
                          </a:r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, Tal 2018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620311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̃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𝑂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unc>
                                      <m:func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b="0" i="0" smtClean="0">
                                            <a:latin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fName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</m:func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lnB w="381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Width-3 arbitrary-order ROBPs</a:t>
                          </a:r>
                        </a:p>
                      </a:txBody>
                      <a:tcPr anchor="ctr">
                        <a:lnB w="381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err="1">
                              <a:solidFill>
                                <a:srgbClr val="C00000"/>
                              </a:solidFill>
                            </a:rPr>
                            <a:t>Meka</a:t>
                          </a:r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, </a:t>
                          </a:r>
                          <a:r>
                            <a:rPr lang="en-US" dirty="0" err="1">
                              <a:solidFill>
                                <a:srgbClr val="C00000"/>
                              </a:solidFill>
                            </a:rPr>
                            <a:t>Reingold</a:t>
                          </a:r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, Tal 2019</a:t>
                          </a:r>
                        </a:p>
                      </a:txBody>
                      <a:tcPr anchor="ctr">
                        <a:lnB w="381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7861561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unc>
                                      <m:func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sSup>
                                          <m:sSup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b="0" i="0" smtClean="0">
                                                <a:latin typeface="Cambria Math" panose="02040503050406030204" pitchFamily="18" charset="0"/>
                                              </a:rPr>
                                              <m:t>log</m:t>
                                            </m:r>
                                          </m:e>
                                          <m:sup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3</m:t>
                                            </m:r>
                                          </m:sup>
                                        </m:sSup>
                                      </m:fName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</m:func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lnL w="381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Polynomial-width arbitrary-order ROBPs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dk1">
                            <a:tint val="2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Forbes, Kelley 2018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51660055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̃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𝑂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unc>
                                      <m:func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sSup>
                                          <m:sSup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b="0" i="0" smtClean="0">
                                                <a:latin typeface="Cambria Math" panose="02040503050406030204" pitchFamily="18" charset="0"/>
                                              </a:rPr>
                                              <m:t>log</m:t>
                                            </m:r>
                                          </m:e>
                                          <m:sup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fName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</m:func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lnL w="381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381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Constant-width arbitrary-order ROBPs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381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Forbes, Kelley 2018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381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79137495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5">
                <a:extLst>
                  <a:ext uri="{FF2B5EF4-FFF2-40B4-BE49-F238E27FC236}">
                    <a16:creationId xmlns:a16="http://schemas.microsoft.com/office/drawing/2014/main" id="{70EB65AA-601D-4BA8-8EA8-D369FFA4539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31108943"/>
                  </p:ext>
                </p:extLst>
              </p:nvPr>
            </p:nvGraphicFramePr>
            <p:xfrm>
              <a:off x="656271" y="1182688"/>
              <a:ext cx="10696575" cy="327279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615376">
                      <a:extLst>
                        <a:ext uri="{9D8B030D-6E8A-4147-A177-3AD203B41FA5}">
                          <a16:colId xmlns:a16="http://schemas.microsoft.com/office/drawing/2014/main" val="793421519"/>
                        </a:ext>
                      </a:extLst>
                    </a:gridCol>
                    <a:gridCol w="4385374">
                      <a:extLst>
                        <a:ext uri="{9D8B030D-6E8A-4147-A177-3AD203B41FA5}">
                          <a16:colId xmlns:a16="http://schemas.microsoft.com/office/drawing/2014/main" val="3325765768"/>
                        </a:ext>
                      </a:extLst>
                    </a:gridCol>
                    <a:gridCol w="4695825">
                      <a:extLst>
                        <a:ext uri="{9D8B030D-6E8A-4147-A177-3AD203B41FA5}">
                          <a16:colId xmlns:a16="http://schemas.microsoft.com/office/drawing/2014/main" val="1989660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Seed length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Model fooled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Reference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504331094"/>
                      </a:ext>
                    </a:extLst>
                  </a:tr>
                  <a:tr h="40106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132" t="-100000" r="-564906" b="-6439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Exponential-width arbitrary-order ROBPs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Bogdanov, </a:t>
                          </a:r>
                          <a:r>
                            <a:rPr lang="en-US" dirty="0" err="1">
                              <a:solidFill>
                                <a:srgbClr val="C00000"/>
                              </a:solidFill>
                            </a:rPr>
                            <a:t>Papakonstantinou</a:t>
                          </a:r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, Wan 2011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930785020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132" t="-125714" r="-564906" b="-30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7222" t="-125714" r="-107917" b="-30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err="1">
                              <a:solidFill>
                                <a:srgbClr val="C00000"/>
                              </a:solidFill>
                            </a:rPr>
                            <a:t>Impagliazzo</a:t>
                          </a:r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, </a:t>
                          </a:r>
                          <a:r>
                            <a:rPr lang="en-US" dirty="0" err="1">
                              <a:solidFill>
                                <a:srgbClr val="C00000"/>
                              </a:solidFill>
                            </a:rPr>
                            <a:t>Meka</a:t>
                          </a:r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, Zuckerman 2012</a:t>
                          </a:r>
                        </a:p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H, </a:t>
                          </a:r>
                          <a:r>
                            <a:rPr lang="en-US" dirty="0" err="1">
                              <a:solidFill>
                                <a:srgbClr val="C00000"/>
                              </a:solidFill>
                            </a:rPr>
                            <a:t>Hatami</a:t>
                          </a:r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, Tal, Tell 2021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633380675"/>
                      </a:ext>
                    </a:extLst>
                  </a:tr>
                  <a:tr h="37249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132" t="-388525" r="-564906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Width-3 arbitrary-order ROBPs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Steinke, </a:t>
                          </a:r>
                          <a:r>
                            <a:rPr lang="en-US" dirty="0" err="1">
                              <a:solidFill>
                                <a:srgbClr val="C00000"/>
                              </a:solidFill>
                            </a:rPr>
                            <a:t>Vadhan</a:t>
                          </a:r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, Wan 2014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827663424"/>
                      </a:ext>
                    </a:extLst>
                  </a:tr>
                  <a:tr h="37249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132" t="-488525" r="-564906" b="-3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7222" t="-488525" r="-107917" b="-3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Chattopadhyay, </a:t>
                          </a:r>
                          <a:r>
                            <a:rPr lang="en-US" dirty="0" err="1">
                              <a:solidFill>
                                <a:srgbClr val="C00000"/>
                              </a:solidFill>
                            </a:rPr>
                            <a:t>Hatami</a:t>
                          </a:r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, </a:t>
                          </a:r>
                          <a:r>
                            <a:rPr lang="en-US" dirty="0" err="1">
                              <a:solidFill>
                                <a:srgbClr val="C00000"/>
                              </a:solidFill>
                            </a:rPr>
                            <a:t>Reingold</a:t>
                          </a:r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, Tal 2018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62031155"/>
                      </a:ext>
                    </a:extLst>
                  </a:tr>
                  <a:tr h="37249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B w="381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132" t="-588525" r="-564906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Width-3 arbitrary-order ROBPs</a:t>
                          </a:r>
                        </a:p>
                      </a:txBody>
                      <a:tcPr anchor="ctr">
                        <a:lnB w="381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err="1">
                              <a:solidFill>
                                <a:srgbClr val="C00000"/>
                              </a:solidFill>
                            </a:rPr>
                            <a:t>Meka</a:t>
                          </a:r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, </a:t>
                          </a:r>
                          <a:r>
                            <a:rPr lang="en-US" dirty="0" err="1">
                              <a:solidFill>
                                <a:srgbClr val="C00000"/>
                              </a:solidFill>
                            </a:rPr>
                            <a:t>Reingold</a:t>
                          </a:r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, Tal 2019</a:t>
                          </a:r>
                        </a:p>
                      </a:txBody>
                      <a:tcPr anchor="ctr">
                        <a:lnB w="381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7861561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81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132" t="-688525" r="-564906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Polynomial-width arbitrary-order ROBPs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dk1">
                            <a:tint val="2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Forbes, Kelley 2018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516600552"/>
                      </a:ext>
                    </a:extLst>
                  </a:tr>
                  <a:tr h="37249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81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381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132" t="-788525" r="-564906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Constant-width arbitrary-order ROBPs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381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Forbes, Kelley 2018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381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79137495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C1CD144-D357-4524-BFDD-974B04CB76B9}"/>
                  </a:ext>
                </a:extLst>
              </p:cNvPr>
              <p:cNvSpPr txBox="1"/>
              <p:nvPr/>
            </p:nvSpPr>
            <p:spPr>
              <a:xfrm>
                <a:off x="617219" y="4684872"/>
                <a:ext cx="10774680" cy="188090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38100">
                <a:solidFill>
                  <a:schemeClr val="accent1"/>
                </a:solidFill>
              </a:ln>
            </p:spPr>
            <p:txBody>
              <a:bodyPr wrap="square" bIns="182880" rtlCol="0">
                <a:spAutoFit/>
              </a:bodyPr>
              <a:lstStyle/>
              <a:p>
                <a:pPr algn="ctr">
                  <a:lnSpc>
                    <a:spcPct val="150000"/>
                  </a:lnSpc>
                  <a:buClr>
                    <a:schemeClr val="tx1"/>
                  </a:buClr>
                </a:pPr>
                <a:r>
                  <a:rPr lang="en-US" dirty="0">
                    <a:solidFill>
                      <a:srgbClr val="C00000"/>
                    </a:solidFill>
                  </a:rPr>
                  <a:t>[Forbes, Kelley 2018]</a:t>
                </a:r>
                <a:r>
                  <a:rPr lang="en-US" sz="1400" dirty="0">
                    <a:solidFill>
                      <a:srgbClr val="C00000"/>
                    </a:solidFill>
                  </a:rPr>
                  <a:t> </a:t>
                </a:r>
                <a:r>
                  <a:rPr lang="en-US" sz="1200" dirty="0">
                    <a:solidFill>
                      <a:srgbClr val="C00000"/>
                    </a:solidFill>
                  </a:rPr>
                  <a:t>building on [</a:t>
                </a:r>
                <a:r>
                  <a:rPr lang="en-US" sz="1200" dirty="0" err="1">
                    <a:solidFill>
                      <a:srgbClr val="C00000"/>
                    </a:solidFill>
                  </a:rPr>
                  <a:t>Reingold</a:t>
                </a:r>
                <a:r>
                  <a:rPr lang="en-US" sz="1200" dirty="0">
                    <a:solidFill>
                      <a:srgbClr val="C00000"/>
                    </a:solidFill>
                  </a:rPr>
                  <a:t>, Steinke, </a:t>
                </a:r>
                <a:r>
                  <a:rPr lang="en-US" sz="1200" dirty="0" err="1">
                    <a:solidFill>
                      <a:srgbClr val="C00000"/>
                    </a:solidFill>
                  </a:rPr>
                  <a:t>Vadhan</a:t>
                </a:r>
                <a:r>
                  <a:rPr lang="en-US" sz="1200" dirty="0">
                    <a:solidFill>
                      <a:srgbClr val="C00000"/>
                    </a:solidFill>
                  </a:rPr>
                  <a:t> 2013] [</a:t>
                </a:r>
                <a:r>
                  <a:rPr lang="en-US" sz="1200" dirty="0" err="1">
                    <a:solidFill>
                      <a:srgbClr val="C00000"/>
                    </a:solidFill>
                  </a:rPr>
                  <a:t>Haramaty</a:t>
                </a:r>
                <a:r>
                  <a:rPr lang="en-US" sz="1200" dirty="0">
                    <a:solidFill>
                      <a:srgbClr val="C00000"/>
                    </a:solidFill>
                  </a:rPr>
                  <a:t>, Lee, Viola 2017] [Chattopadhyay, </a:t>
                </a:r>
                <a:r>
                  <a:rPr lang="en-US" sz="1200" dirty="0" err="1">
                    <a:solidFill>
                      <a:srgbClr val="C00000"/>
                    </a:solidFill>
                  </a:rPr>
                  <a:t>Hatami</a:t>
                </a:r>
                <a:r>
                  <a:rPr lang="en-US" sz="1200" dirty="0">
                    <a:solidFill>
                      <a:srgbClr val="C00000"/>
                    </a:solidFill>
                  </a:rPr>
                  <a:t>, </a:t>
                </a:r>
                <a:r>
                  <a:rPr lang="en-US" sz="1200" dirty="0" err="1">
                    <a:solidFill>
                      <a:srgbClr val="C00000"/>
                    </a:solidFill>
                  </a:rPr>
                  <a:t>Reingold</a:t>
                </a:r>
                <a:r>
                  <a:rPr lang="en-US" sz="1200" dirty="0">
                    <a:solidFill>
                      <a:srgbClr val="C00000"/>
                    </a:solidFill>
                  </a:rPr>
                  <a:t>, Tal 2018]</a:t>
                </a:r>
                <a:br>
                  <a:rPr lang="en-US" sz="2400" b="1" dirty="0"/>
                </a:br>
                <a:r>
                  <a:rPr lang="en-US" sz="2800" b="1" dirty="0"/>
                  <a:t>Theorem</a:t>
                </a:r>
                <a:r>
                  <a:rPr lang="en-US" sz="2800" dirty="0"/>
                  <a:t>: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∃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 explicit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-PRG for width-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 length-</a:t>
                </a:r>
                <a14:m>
                  <m:oMath xmlns:m="http://schemas.openxmlformats.org/officeDocument/2006/math">
                    <m:r>
                      <a:rPr lang="en-US" sz="2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 </a:t>
                </a:r>
                <a:r>
                  <a:rPr lang="en-US" sz="2800" dirty="0">
                    <a:solidFill>
                      <a:schemeClr val="accent1"/>
                    </a:solidFill>
                  </a:rPr>
                  <a:t>arbitrary-order</a:t>
                </a:r>
                <a:r>
                  <a:rPr lang="en-US" sz="2800" dirty="0">
                    <a:solidFill>
                      <a:schemeClr val="tx1"/>
                    </a:solidFill>
                  </a:rPr>
                  <a:t> ROBPs with seed length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8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𝑤𝑛</m:t>
                                </m:r>
                                <m:r>
                                  <m:rPr>
                                    <m:lit/>
                                  </m:rPr>
                                  <a:rPr lang="en-US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US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</m:d>
                          </m:e>
                        </m:func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func>
                          <m:funcPr>
                            <m:ctrlP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p>
                              <m:sSupPr>
                                <m:ctrlPr>
                                  <a:rPr lang="en-US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sz="28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p>
                                <m:r>
                                  <a:rPr lang="en-US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fName>
                          <m:e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 or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</m:acc>
                    <m:d>
                      <m:dPr>
                        <m:ctrlPr>
                          <a:rPr lang="en-US" sz="28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sz="2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func>
                          <m:funcPr>
                            <m:ctrlPr>
                              <a:rPr lang="en-US" sz="28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800" b="0" i="0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8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m:rPr>
                                    <m:lit/>
                                  </m:rPr>
                                  <a:rPr lang="en-US" sz="28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US" sz="28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</m:d>
                          </m:e>
                        </m:func>
                        <m:r>
                          <a:rPr lang="en-US" sz="2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func>
                          <m:funcPr>
                            <m:ctrlPr>
                              <a:rPr lang="en-US" sz="28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800" b="0" i="0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sz="28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C1CD144-D357-4524-BFDD-974B04CB76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219" y="4684872"/>
                <a:ext cx="10774680" cy="1880900"/>
              </a:xfrm>
              <a:prstGeom prst="rect">
                <a:avLst/>
              </a:prstGeom>
              <a:blipFill>
                <a:blip r:embed="rId3"/>
                <a:stretch>
                  <a:fillRect b="-318"/>
                </a:stretch>
              </a:blipFill>
              <a:ln w="381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37707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8C8202-172D-474F-B97F-06F5585185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38149"/>
            <a:ext cx="10515600" cy="2181701"/>
          </a:xfrm>
        </p:spPr>
        <p:txBody>
          <a:bodyPr>
            <a:normAutofit/>
          </a:bodyPr>
          <a:lstStyle/>
          <a:p>
            <a:pPr algn="ctr"/>
            <a:r>
              <a:rPr lang="en-US" sz="5400" dirty="0">
                <a:latin typeface="+mn-lt"/>
              </a:rPr>
              <a:t>Theme 1:</a:t>
            </a:r>
            <a:br>
              <a:rPr lang="en-US" sz="5400" dirty="0">
                <a:latin typeface="+mn-lt"/>
              </a:rPr>
            </a:br>
            <a:r>
              <a:rPr lang="en-US" sz="5400" dirty="0">
                <a:latin typeface="+mn-lt"/>
              </a:rPr>
              <a:t>Iterated</a:t>
            </a:r>
            <a:r>
              <a:rPr lang="en-US" sz="5400" dirty="0">
                <a:solidFill>
                  <a:schemeClr val="accent1"/>
                </a:solidFill>
                <a:latin typeface="+mn-lt"/>
              </a:rPr>
              <a:t> Pseudorandom Restrictions</a:t>
            </a:r>
          </a:p>
        </p:txBody>
      </p:sp>
    </p:spTree>
    <p:extLst>
      <p:ext uri="{BB962C8B-B14F-4D97-AF65-F5344CB8AC3E}">
        <p14:creationId xmlns:p14="http://schemas.microsoft.com/office/powerpoint/2010/main" val="28939241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6A0AC-3BC3-4EFE-8905-81D9737066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7297"/>
            <a:ext cx="10515600" cy="891107"/>
          </a:xfrm>
        </p:spPr>
        <p:txBody>
          <a:bodyPr>
            <a:normAutofit/>
          </a:bodyPr>
          <a:lstStyle/>
          <a:p>
            <a:r>
              <a:rPr lang="en-US" dirty="0"/>
              <a:t>Iterated restriction framework </a:t>
            </a:r>
            <a:r>
              <a:rPr lang="en-US" sz="2700" dirty="0">
                <a:solidFill>
                  <a:srgbClr val="C00000"/>
                </a:solidFill>
                <a:latin typeface="+mn-lt"/>
              </a:rPr>
              <a:t>[</a:t>
            </a:r>
            <a:r>
              <a:rPr lang="en-US" sz="2700" dirty="0" err="1">
                <a:solidFill>
                  <a:srgbClr val="C00000"/>
                </a:solidFill>
                <a:latin typeface="+mn-lt"/>
              </a:rPr>
              <a:t>Ajtai</a:t>
            </a:r>
            <a:r>
              <a:rPr lang="en-US" sz="2700" dirty="0">
                <a:solidFill>
                  <a:srgbClr val="C00000"/>
                </a:solidFill>
                <a:latin typeface="+mn-lt"/>
              </a:rPr>
              <a:t>, </a:t>
            </a:r>
            <a:r>
              <a:rPr lang="en-US" sz="2700" dirty="0" err="1">
                <a:solidFill>
                  <a:srgbClr val="C00000"/>
                </a:solidFill>
                <a:latin typeface="+mn-lt"/>
              </a:rPr>
              <a:t>Wigderson</a:t>
            </a:r>
            <a:r>
              <a:rPr lang="en-US" sz="2700" dirty="0">
                <a:solidFill>
                  <a:srgbClr val="C00000"/>
                </a:solidFill>
                <a:latin typeface="+mn-lt"/>
              </a:rPr>
              <a:t> 1985]</a:t>
            </a:r>
            <a:endParaRPr lang="en-US" dirty="0">
              <a:solidFill>
                <a:srgbClr val="C00000"/>
              </a:solidFill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133F749-897B-4FCF-B282-7B643CA6218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47650" y="891137"/>
                <a:ext cx="11846955" cy="2489861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35000"/>
                  </a:lnSpc>
                </a:pPr>
                <a:r>
                  <a:rPr lang="en-US" dirty="0"/>
                  <a:t>Want to sample pseudorandom string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lit/>
                      </m:rPr>
                      <a:rPr lang="en-US" b="0" i="1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0, 1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lit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dirty="0"/>
              </a:p>
              <a:p>
                <a:pPr>
                  <a:lnSpc>
                    <a:spcPct val="135000"/>
                  </a:lnSpc>
                </a:pPr>
                <a:r>
                  <a:rPr lang="en-US" dirty="0"/>
                  <a:t>Step 1: Sample pseudorandom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lit/>
                      </m:rP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0, 1, ⋆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lit/>
                          </m:r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 such that</a:t>
                </a:r>
              </a:p>
              <a:p>
                <a:pPr marL="0" indent="0">
                  <a:lnSpc>
                    <a:spcPct val="135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that we want to fool,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∘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133F749-897B-4FCF-B282-7B643CA6218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47650" y="891137"/>
                <a:ext cx="11846955" cy="2489861"/>
              </a:xfrm>
              <a:blipFill>
                <a:blip r:embed="rId2"/>
                <a:stretch>
                  <a:fillRect l="-9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3" name="Group 62">
            <a:extLst>
              <a:ext uri="{FF2B5EF4-FFF2-40B4-BE49-F238E27FC236}">
                <a16:creationId xmlns:a16="http://schemas.microsoft.com/office/drawing/2014/main" id="{67064ECB-3BD2-407E-A590-5DA84E1E0373}"/>
              </a:ext>
            </a:extLst>
          </p:cNvPr>
          <p:cNvGrpSpPr/>
          <p:nvPr/>
        </p:nvGrpSpPr>
        <p:grpSpPr>
          <a:xfrm>
            <a:off x="1874803" y="4054353"/>
            <a:ext cx="7970132" cy="737185"/>
            <a:chOff x="1918027" y="4407127"/>
            <a:chExt cx="7970132" cy="73718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C1F16A75-56C0-4D9F-98BC-610FC388268F}"/>
                    </a:ext>
                  </a:extLst>
                </p:cNvPr>
                <p:cNvSpPr txBox="1"/>
                <p:nvPr/>
              </p:nvSpPr>
              <p:spPr>
                <a:xfrm>
                  <a:off x="9213754" y="4407127"/>
                  <a:ext cx="674405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⋆</m:t>
                        </m:r>
                      </m:oMath>
                    </m:oMathPara>
                  </a14:m>
                  <a:endParaRPr lang="en-US" sz="4000" dirty="0"/>
                </a:p>
              </p:txBody>
            </p:sp>
          </mc:Choice>
          <mc:Fallback xmlns="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C1F16A75-56C0-4D9F-98BC-610FC388268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13754" y="4407127"/>
                  <a:ext cx="674405" cy="707886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29E1306E-7267-4784-B946-BADAD293E7E0}"/>
                </a:ext>
              </a:extLst>
            </p:cNvPr>
            <p:cNvGrpSpPr/>
            <p:nvPr/>
          </p:nvGrpSpPr>
          <p:grpSpPr>
            <a:xfrm>
              <a:off x="1918027" y="4421776"/>
              <a:ext cx="7231590" cy="722536"/>
              <a:chOff x="1556869" y="4779585"/>
              <a:chExt cx="7231590" cy="722536"/>
            </a:xfrm>
          </p:grpSpPr>
          <p:pic>
            <p:nvPicPr>
              <p:cNvPr id="21" name="Picture 20" descr="A coin next to a sign&#10;&#10;Description automatically generated">
                <a:extLst>
                  <a:ext uri="{FF2B5EF4-FFF2-40B4-BE49-F238E27FC236}">
                    <a16:creationId xmlns:a16="http://schemas.microsoft.com/office/drawing/2014/main" id="{B09C40BD-E833-446F-98D2-B0DC250A46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97201" y="4892665"/>
                <a:ext cx="594806" cy="594806"/>
              </a:xfrm>
              <a:prstGeom prst="rect">
                <a:avLst/>
              </a:prstGeom>
            </p:spPr>
          </p:pic>
          <p:pic>
            <p:nvPicPr>
              <p:cNvPr id="41" name="Picture 40" descr="An old photo of a person&#10;&#10;Description automatically generated">
                <a:extLst>
                  <a:ext uri="{FF2B5EF4-FFF2-40B4-BE49-F238E27FC236}">
                    <a16:creationId xmlns:a16="http://schemas.microsoft.com/office/drawing/2014/main" id="{9110F0BE-9215-47F5-B0E2-F2610E7826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56869" y="4878016"/>
                <a:ext cx="594806" cy="594806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3" name="TextBox 42">
                    <a:extLst>
                      <a:ext uri="{FF2B5EF4-FFF2-40B4-BE49-F238E27FC236}">
                        <a16:creationId xmlns:a16="http://schemas.microsoft.com/office/drawing/2014/main" id="{9C53D959-6E07-4E41-A557-D44F719925BD}"/>
                      </a:ext>
                    </a:extLst>
                  </p:cNvPr>
                  <p:cNvSpPr txBox="1"/>
                  <p:nvPr/>
                </p:nvSpPr>
                <p:spPr>
                  <a:xfrm>
                    <a:off x="2983028" y="4779585"/>
                    <a:ext cx="674405" cy="70788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⋆</m:t>
                          </m:r>
                        </m:oMath>
                      </m:oMathPara>
                    </a14:m>
                    <a:endParaRPr lang="en-US" sz="4000" dirty="0"/>
                  </a:p>
                </p:txBody>
              </p:sp>
            </mc:Choice>
            <mc:Fallback xmlns="">
              <p:sp>
                <p:nvSpPr>
                  <p:cNvPr id="43" name="TextBox 42">
                    <a:extLst>
                      <a:ext uri="{FF2B5EF4-FFF2-40B4-BE49-F238E27FC236}">
                        <a16:creationId xmlns:a16="http://schemas.microsoft.com/office/drawing/2014/main" id="{9C53D959-6E07-4E41-A557-D44F719925B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83028" y="4779585"/>
                    <a:ext cx="674405" cy="707886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4" name="TextBox 43">
                    <a:extLst>
                      <a:ext uri="{FF2B5EF4-FFF2-40B4-BE49-F238E27FC236}">
                        <a16:creationId xmlns:a16="http://schemas.microsoft.com/office/drawing/2014/main" id="{CDD570B3-020E-4DC4-A5D8-7DF74C2107AF}"/>
                      </a:ext>
                    </a:extLst>
                  </p:cNvPr>
                  <p:cNvSpPr txBox="1"/>
                  <p:nvPr/>
                </p:nvSpPr>
                <p:spPr>
                  <a:xfrm>
                    <a:off x="4457400" y="4779585"/>
                    <a:ext cx="674405" cy="70788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⋆</m:t>
                          </m:r>
                        </m:oMath>
                      </m:oMathPara>
                    </a14:m>
                    <a:endParaRPr lang="en-US" sz="4000" dirty="0"/>
                  </a:p>
                </p:txBody>
              </p:sp>
            </mc:Choice>
            <mc:Fallback xmlns="">
              <p:sp>
                <p:nvSpPr>
                  <p:cNvPr id="44" name="TextBox 43">
                    <a:extLst>
                      <a:ext uri="{FF2B5EF4-FFF2-40B4-BE49-F238E27FC236}">
                        <a16:creationId xmlns:a16="http://schemas.microsoft.com/office/drawing/2014/main" id="{CDD570B3-020E-4DC4-A5D8-7DF74C2107A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57400" y="4779585"/>
                    <a:ext cx="674405" cy="707886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61676614-EC8C-415A-A9BC-C560FE1D0D48}"/>
                      </a:ext>
                    </a:extLst>
                  </p:cNvPr>
                  <p:cNvSpPr txBox="1"/>
                  <p:nvPr/>
                </p:nvSpPr>
                <p:spPr>
                  <a:xfrm>
                    <a:off x="5194583" y="4779585"/>
                    <a:ext cx="674405" cy="70788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⋆</m:t>
                          </m:r>
                        </m:oMath>
                      </m:oMathPara>
                    </a14:m>
                    <a:endParaRPr lang="en-US" sz="4000" dirty="0"/>
                  </a:p>
                </p:txBody>
              </p:sp>
            </mc:Choice>
            <mc:Fallback xmlns=""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61676614-EC8C-415A-A9BC-C560FE1D0D4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194583" y="4779585"/>
                    <a:ext cx="674405" cy="707886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6" name="TextBox 45">
                    <a:extLst>
                      <a:ext uri="{FF2B5EF4-FFF2-40B4-BE49-F238E27FC236}">
                        <a16:creationId xmlns:a16="http://schemas.microsoft.com/office/drawing/2014/main" id="{FBCAEA06-779D-4AC6-A364-431C660A8424}"/>
                      </a:ext>
                    </a:extLst>
                  </p:cNvPr>
                  <p:cNvSpPr txBox="1"/>
                  <p:nvPr/>
                </p:nvSpPr>
                <p:spPr>
                  <a:xfrm>
                    <a:off x="6668953" y="4794235"/>
                    <a:ext cx="674405" cy="70788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⋆</m:t>
                          </m:r>
                        </m:oMath>
                      </m:oMathPara>
                    </a14:m>
                    <a:endParaRPr lang="en-US" sz="4000" dirty="0"/>
                  </a:p>
                </p:txBody>
              </p:sp>
            </mc:Choice>
            <mc:Fallback xmlns="">
              <p:sp>
                <p:nvSpPr>
                  <p:cNvPr id="46" name="TextBox 45">
                    <a:extLst>
                      <a:ext uri="{FF2B5EF4-FFF2-40B4-BE49-F238E27FC236}">
                        <a16:creationId xmlns:a16="http://schemas.microsoft.com/office/drawing/2014/main" id="{FBCAEA06-779D-4AC6-A364-431C660A842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668953" y="4794235"/>
                    <a:ext cx="674405" cy="707886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pic>
            <p:nvPicPr>
              <p:cNvPr id="57" name="Picture 56" descr="An old photo of a person&#10;&#10;Description automatically generated">
                <a:extLst>
                  <a:ext uri="{FF2B5EF4-FFF2-40B4-BE49-F238E27FC236}">
                    <a16:creationId xmlns:a16="http://schemas.microsoft.com/office/drawing/2014/main" id="{E4CBECD0-393F-4510-AA16-CD5102A820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48454" y="4878016"/>
                <a:ext cx="594806" cy="594806"/>
              </a:xfrm>
              <a:prstGeom prst="rect">
                <a:avLst/>
              </a:prstGeom>
            </p:spPr>
          </p:pic>
          <p:pic>
            <p:nvPicPr>
              <p:cNvPr id="58" name="Picture 57" descr="A coin next to a sign&#10;&#10;Description automatically generated">
                <a:extLst>
                  <a:ext uri="{FF2B5EF4-FFF2-40B4-BE49-F238E27FC236}">
                    <a16:creationId xmlns:a16="http://schemas.microsoft.com/office/drawing/2014/main" id="{059C0F29-159E-44FC-8937-3FD625B6CE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71567" y="4850775"/>
                <a:ext cx="594806" cy="594806"/>
              </a:xfrm>
              <a:prstGeom prst="rect">
                <a:avLst/>
              </a:prstGeom>
            </p:spPr>
          </p:pic>
          <p:pic>
            <p:nvPicPr>
              <p:cNvPr id="59" name="Picture 58" descr="A coin next to a sign&#10;&#10;Description automatically generated">
                <a:extLst>
                  <a:ext uri="{FF2B5EF4-FFF2-40B4-BE49-F238E27FC236}">
                    <a16:creationId xmlns:a16="http://schemas.microsoft.com/office/drawing/2014/main" id="{2251B3E5-8DE2-42BB-903F-679548BFAC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87018" y="4821476"/>
                <a:ext cx="594806" cy="594806"/>
              </a:xfrm>
              <a:prstGeom prst="rect">
                <a:avLst/>
              </a:prstGeom>
            </p:spPr>
          </p:pic>
          <p:pic>
            <p:nvPicPr>
              <p:cNvPr id="60" name="Picture 59" descr="An old photo of a person&#10;&#10;Description automatically generated">
                <a:extLst>
                  <a:ext uri="{FF2B5EF4-FFF2-40B4-BE49-F238E27FC236}">
                    <a16:creationId xmlns:a16="http://schemas.microsoft.com/office/drawing/2014/main" id="{C5D4DC3F-3D0A-44FD-ABC0-6A19AB3DB1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93653" y="4835547"/>
                <a:ext cx="594806" cy="594806"/>
              </a:xfrm>
              <a:prstGeom prst="rect">
                <a:avLst/>
              </a:prstGeom>
            </p:spPr>
          </p:pic>
        </p:grp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02A8D94D-9A0A-490C-8668-3E523C0C71B3}"/>
              </a:ext>
            </a:extLst>
          </p:cNvPr>
          <p:cNvGrpSpPr/>
          <p:nvPr/>
        </p:nvGrpSpPr>
        <p:grpSpPr>
          <a:xfrm>
            <a:off x="3267522" y="4041335"/>
            <a:ext cx="6655048" cy="811492"/>
            <a:chOff x="3267522" y="4041335"/>
            <a:chExt cx="6655048" cy="811492"/>
          </a:xfrm>
        </p:grpSpPr>
        <p:pic>
          <p:nvPicPr>
            <p:cNvPr id="52" name="Picture 51" descr="A close up of a coin&#10;&#10;Description automatically generated">
              <a:extLst>
                <a:ext uri="{FF2B5EF4-FFF2-40B4-BE49-F238E27FC236}">
                  <a16:creationId xmlns:a16="http://schemas.microsoft.com/office/drawing/2014/main" id="{242A4BFB-AAF3-49EC-92D9-A2E91E6B712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67522" y="4115642"/>
              <a:ext cx="737185" cy="737185"/>
            </a:xfrm>
            <a:prstGeom prst="rect">
              <a:avLst/>
            </a:prstGeom>
          </p:spPr>
        </p:pic>
        <p:pic>
          <p:nvPicPr>
            <p:cNvPr id="53" name="Picture 52" descr="A black and white photo of a coin&#10;&#10;Description automatically generated">
              <a:extLst>
                <a:ext uri="{FF2B5EF4-FFF2-40B4-BE49-F238E27FC236}">
                  <a16:creationId xmlns:a16="http://schemas.microsoft.com/office/drawing/2014/main" id="{B78D1B30-E287-4F51-9083-4A30BE01B6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57569" y="4088401"/>
              <a:ext cx="737185" cy="737185"/>
            </a:xfrm>
            <a:prstGeom prst="rect">
              <a:avLst/>
            </a:prstGeom>
          </p:spPr>
        </p:pic>
        <p:pic>
          <p:nvPicPr>
            <p:cNvPr id="54" name="Picture 53" descr="A close up of a coin&#10;&#10;Description automatically generated">
              <a:extLst>
                <a:ext uri="{FF2B5EF4-FFF2-40B4-BE49-F238E27FC236}">
                  <a16:creationId xmlns:a16="http://schemas.microsoft.com/office/drawing/2014/main" id="{8209D10F-BA36-46FB-8D40-230192AD6B4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94754" y="4084491"/>
              <a:ext cx="737185" cy="737185"/>
            </a:xfrm>
            <a:prstGeom prst="rect">
              <a:avLst/>
            </a:prstGeom>
          </p:spPr>
        </p:pic>
        <p:pic>
          <p:nvPicPr>
            <p:cNvPr id="55" name="Picture 54" descr="A black and white photo of a coin&#10;&#10;Description automatically generated">
              <a:extLst>
                <a:ext uri="{FF2B5EF4-FFF2-40B4-BE49-F238E27FC236}">
                  <a16:creationId xmlns:a16="http://schemas.microsoft.com/office/drawing/2014/main" id="{457F1868-7522-4EF5-B414-6058B9EFC9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06086" y="4073752"/>
              <a:ext cx="737185" cy="737185"/>
            </a:xfrm>
            <a:prstGeom prst="rect">
              <a:avLst/>
            </a:prstGeom>
          </p:spPr>
        </p:pic>
        <p:pic>
          <p:nvPicPr>
            <p:cNvPr id="56" name="Picture 55" descr="A black and white photo of a coin&#10;&#10;Description automatically generated">
              <a:extLst>
                <a:ext uri="{FF2B5EF4-FFF2-40B4-BE49-F238E27FC236}">
                  <a16:creationId xmlns:a16="http://schemas.microsoft.com/office/drawing/2014/main" id="{8177341F-DEC2-42A9-B47D-C8EDA13A08F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85385" y="4041335"/>
              <a:ext cx="737185" cy="737185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BC679C03-E1F6-4C7F-B711-C4A7FED293C3}"/>
              </a:ext>
            </a:extLst>
          </p:cNvPr>
          <p:cNvGrpSpPr/>
          <p:nvPr/>
        </p:nvGrpSpPr>
        <p:grpSpPr>
          <a:xfrm>
            <a:off x="838200" y="3194189"/>
            <a:ext cx="9068598" cy="1550177"/>
            <a:chOff x="838200" y="3194189"/>
            <a:chExt cx="9068598" cy="1550177"/>
          </a:xfrm>
        </p:grpSpPr>
        <p:pic>
          <p:nvPicPr>
            <p:cNvPr id="30" name="Picture 29" descr="A black and white photo of a coin&#10;&#10;Description automatically generated">
              <a:extLst>
                <a:ext uri="{FF2B5EF4-FFF2-40B4-BE49-F238E27FC236}">
                  <a16:creationId xmlns:a16="http://schemas.microsoft.com/office/drawing/2014/main" id="{35F05FFD-2DB3-4E90-987F-FED649A20F0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05352" y="3203452"/>
              <a:ext cx="737185" cy="737185"/>
            </a:xfrm>
            <a:prstGeom prst="rect">
              <a:avLst/>
            </a:prstGeom>
          </p:spPr>
        </p:pic>
        <p:pic>
          <p:nvPicPr>
            <p:cNvPr id="31" name="Picture 30" descr="A close up of a coin&#10;&#10;Description automatically generated">
              <a:extLst>
                <a:ext uri="{FF2B5EF4-FFF2-40B4-BE49-F238E27FC236}">
                  <a16:creationId xmlns:a16="http://schemas.microsoft.com/office/drawing/2014/main" id="{13CAA86B-599C-4397-93D3-ED5D9D61648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42537" y="3203452"/>
              <a:ext cx="737185" cy="737185"/>
            </a:xfrm>
            <a:prstGeom prst="rect">
              <a:avLst/>
            </a:prstGeom>
          </p:spPr>
        </p:pic>
        <p:pic>
          <p:nvPicPr>
            <p:cNvPr id="32" name="Picture 31" descr="A close up of a coin&#10;&#10;Description automatically generated">
              <a:extLst>
                <a:ext uri="{FF2B5EF4-FFF2-40B4-BE49-F238E27FC236}">
                  <a16:creationId xmlns:a16="http://schemas.microsoft.com/office/drawing/2014/main" id="{F8BFCD75-A4F4-41B8-B677-93CE4B62BA2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79722" y="3203451"/>
              <a:ext cx="737185" cy="737185"/>
            </a:xfrm>
            <a:prstGeom prst="rect">
              <a:avLst/>
            </a:prstGeom>
          </p:spPr>
        </p:pic>
        <p:pic>
          <p:nvPicPr>
            <p:cNvPr id="33" name="Picture 32" descr="A close up of a coin&#10;&#10;Description automatically generated">
              <a:extLst>
                <a:ext uri="{FF2B5EF4-FFF2-40B4-BE49-F238E27FC236}">
                  <a16:creationId xmlns:a16="http://schemas.microsoft.com/office/drawing/2014/main" id="{865D362D-E10B-407C-A827-3B490607E7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16907" y="3198820"/>
              <a:ext cx="737185" cy="737185"/>
            </a:xfrm>
            <a:prstGeom prst="rect">
              <a:avLst/>
            </a:prstGeom>
          </p:spPr>
        </p:pic>
        <p:pic>
          <p:nvPicPr>
            <p:cNvPr id="34" name="Picture 33" descr="A black and white photo of a coin&#10;&#10;Description automatically generated">
              <a:extLst>
                <a:ext uri="{FF2B5EF4-FFF2-40B4-BE49-F238E27FC236}">
                  <a16:creationId xmlns:a16="http://schemas.microsoft.com/office/drawing/2014/main" id="{CC3C68C1-8866-47A7-9B1C-9012DA48614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54092" y="3196503"/>
              <a:ext cx="737185" cy="737185"/>
            </a:xfrm>
            <a:prstGeom prst="rect">
              <a:avLst/>
            </a:prstGeom>
          </p:spPr>
        </p:pic>
        <p:pic>
          <p:nvPicPr>
            <p:cNvPr id="35" name="Picture 34" descr="A close up of a coin&#10;&#10;Description automatically generated">
              <a:extLst>
                <a:ext uri="{FF2B5EF4-FFF2-40B4-BE49-F238E27FC236}">
                  <a16:creationId xmlns:a16="http://schemas.microsoft.com/office/drawing/2014/main" id="{AAA4FEE3-4756-4244-B96A-BA87B518C0E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91277" y="3196504"/>
              <a:ext cx="737185" cy="737185"/>
            </a:xfrm>
            <a:prstGeom prst="rect">
              <a:avLst/>
            </a:prstGeom>
          </p:spPr>
        </p:pic>
        <p:pic>
          <p:nvPicPr>
            <p:cNvPr id="36" name="Picture 35" descr="A black and white photo of a coin&#10;&#10;Description automatically generated">
              <a:extLst>
                <a:ext uri="{FF2B5EF4-FFF2-40B4-BE49-F238E27FC236}">
                  <a16:creationId xmlns:a16="http://schemas.microsoft.com/office/drawing/2014/main" id="{CC4C40E5-3C9D-4D0A-A676-1107E335495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8462" y="3203451"/>
              <a:ext cx="737185" cy="737185"/>
            </a:xfrm>
            <a:prstGeom prst="rect">
              <a:avLst/>
            </a:prstGeom>
          </p:spPr>
        </p:pic>
        <p:pic>
          <p:nvPicPr>
            <p:cNvPr id="37" name="Picture 36" descr="A black and white photo of a coin&#10;&#10;Description automatically generated">
              <a:extLst>
                <a:ext uri="{FF2B5EF4-FFF2-40B4-BE49-F238E27FC236}">
                  <a16:creationId xmlns:a16="http://schemas.microsoft.com/office/drawing/2014/main" id="{E93BED22-7B4D-47E0-B145-D2D0423F73B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65647" y="3203451"/>
              <a:ext cx="737185" cy="737185"/>
            </a:xfrm>
            <a:prstGeom prst="rect">
              <a:avLst/>
            </a:prstGeom>
          </p:spPr>
        </p:pic>
        <p:pic>
          <p:nvPicPr>
            <p:cNvPr id="38" name="Picture 37" descr="A close up of a coin&#10;&#10;Description automatically generated">
              <a:extLst>
                <a:ext uri="{FF2B5EF4-FFF2-40B4-BE49-F238E27FC236}">
                  <a16:creationId xmlns:a16="http://schemas.microsoft.com/office/drawing/2014/main" id="{9A6D2247-5E09-44DA-BA8F-0A789F6275B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06245" y="3196503"/>
              <a:ext cx="737185" cy="737185"/>
            </a:xfrm>
            <a:prstGeom prst="rect">
              <a:avLst/>
            </a:prstGeom>
          </p:spPr>
        </p:pic>
        <p:pic>
          <p:nvPicPr>
            <p:cNvPr id="39" name="Picture 38" descr="A black and white photo of a coin&#10;&#10;Description automatically generated">
              <a:extLst>
                <a:ext uri="{FF2B5EF4-FFF2-40B4-BE49-F238E27FC236}">
                  <a16:creationId xmlns:a16="http://schemas.microsoft.com/office/drawing/2014/main" id="{B75E796C-01B6-4C41-84AE-B0035921A9D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6843" y="3195346"/>
              <a:ext cx="737185" cy="737185"/>
            </a:xfrm>
            <a:prstGeom prst="rect">
              <a:avLst/>
            </a:prstGeom>
          </p:spPr>
        </p:pic>
        <p:pic>
          <p:nvPicPr>
            <p:cNvPr id="40" name="Picture 39" descr="A black and white photo of a coin&#10;&#10;Description automatically generated">
              <a:extLst>
                <a:ext uri="{FF2B5EF4-FFF2-40B4-BE49-F238E27FC236}">
                  <a16:creationId xmlns:a16="http://schemas.microsoft.com/office/drawing/2014/main" id="{4A884805-1BAF-4272-AD29-8553B84F33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69613" y="3194189"/>
              <a:ext cx="737185" cy="737185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3E38F6E3-3715-4DF1-A5B0-213936366981}"/>
                    </a:ext>
                  </a:extLst>
                </p:cNvPr>
                <p:cNvSpPr txBox="1"/>
                <p:nvPr/>
              </p:nvSpPr>
              <p:spPr>
                <a:xfrm>
                  <a:off x="838200" y="4159591"/>
                  <a:ext cx="739658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≈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3E38F6E3-3715-4DF1-A5B0-21393636698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8200" y="4159591"/>
                  <a:ext cx="739658" cy="584775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1D474A6A-71A3-4A12-A6FE-7973A49163DA}"/>
              </a:ext>
            </a:extLst>
          </p:cNvPr>
          <p:cNvGrpSpPr/>
          <p:nvPr/>
        </p:nvGrpSpPr>
        <p:grpSpPr>
          <a:xfrm>
            <a:off x="838200" y="5001253"/>
            <a:ext cx="9084370" cy="770612"/>
            <a:chOff x="867926" y="5333401"/>
            <a:chExt cx="9084370" cy="77061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FF2A321C-144C-4839-AFEA-480B96D677AF}"/>
                    </a:ext>
                  </a:extLst>
                </p:cNvPr>
                <p:cNvSpPr txBox="1"/>
                <p:nvPr/>
              </p:nvSpPr>
              <p:spPr>
                <a:xfrm>
                  <a:off x="867926" y="5443034"/>
                  <a:ext cx="739658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≈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FF2A321C-144C-4839-AFEA-480B96D677A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7926" y="5443034"/>
                  <a:ext cx="739658" cy="584775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02" name="Picture 101" descr="An old photo of a person&#10;&#10;Description automatically generated">
              <a:extLst>
                <a:ext uri="{FF2B5EF4-FFF2-40B4-BE49-F238E27FC236}">
                  <a16:creationId xmlns:a16="http://schemas.microsoft.com/office/drawing/2014/main" id="{C5AB1FCE-76F4-489D-93F2-E85BA032945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0637" y="5466845"/>
              <a:ext cx="594806" cy="594806"/>
            </a:xfrm>
            <a:prstGeom prst="rect">
              <a:avLst/>
            </a:prstGeom>
          </p:spPr>
        </p:pic>
        <p:pic>
          <p:nvPicPr>
            <p:cNvPr id="103" name="Picture 102" descr="A coin next to a sign&#10;&#10;Description automatically generated">
              <a:extLst>
                <a:ext uri="{FF2B5EF4-FFF2-40B4-BE49-F238E27FC236}">
                  <a16:creationId xmlns:a16="http://schemas.microsoft.com/office/drawing/2014/main" id="{87D48E1C-DA9A-41EA-A19E-1F8268FF48A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14501" y="5429778"/>
              <a:ext cx="594806" cy="594806"/>
            </a:xfrm>
            <a:prstGeom prst="rect">
              <a:avLst/>
            </a:prstGeom>
          </p:spPr>
        </p:pic>
        <p:pic>
          <p:nvPicPr>
            <p:cNvPr id="105" name="Picture 104" descr="An old photo of a person&#10;&#10;Description automatically generated">
              <a:extLst>
                <a:ext uri="{FF2B5EF4-FFF2-40B4-BE49-F238E27FC236}">
                  <a16:creationId xmlns:a16="http://schemas.microsoft.com/office/drawing/2014/main" id="{4328FAC0-8EF0-4292-8426-436DE95FCB1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17403" y="5443034"/>
              <a:ext cx="594806" cy="594806"/>
            </a:xfrm>
            <a:prstGeom prst="rect">
              <a:avLst/>
            </a:prstGeom>
          </p:spPr>
        </p:pic>
        <p:pic>
          <p:nvPicPr>
            <p:cNvPr id="106" name="Picture 105" descr="A black and white photo of a coin&#10;&#10;Description automatically generated">
              <a:extLst>
                <a:ext uri="{FF2B5EF4-FFF2-40B4-BE49-F238E27FC236}">
                  <a16:creationId xmlns:a16="http://schemas.microsoft.com/office/drawing/2014/main" id="{FB34689D-79AF-492D-ACDA-B8F43CF3950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18558" y="5366828"/>
              <a:ext cx="737185" cy="737185"/>
            </a:xfrm>
            <a:prstGeom prst="rect">
              <a:avLst/>
            </a:prstGeom>
          </p:spPr>
        </p:pic>
        <p:pic>
          <p:nvPicPr>
            <p:cNvPr id="107" name="Picture 106" descr="A black and white photo of a coin&#10;&#10;Description automatically generated">
              <a:extLst>
                <a:ext uri="{FF2B5EF4-FFF2-40B4-BE49-F238E27FC236}">
                  <a16:creationId xmlns:a16="http://schemas.microsoft.com/office/drawing/2014/main" id="{B7076DDA-AF52-4C35-B079-291DB22FF4F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15111" y="5333401"/>
              <a:ext cx="737185" cy="737185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4AD56539-037E-4DDA-95F3-2ED1A1B77CAA}"/>
              </a:ext>
            </a:extLst>
          </p:cNvPr>
          <p:cNvGrpSpPr/>
          <p:nvPr/>
        </p:nvGrpSpPr>
        <p:grpSpPr>
          <a:xfrm>
            <a:off x="838200" y="5966863"/>
            <a:ext cx="9006735" cy="668701"/>
            <a:chOff x="838200" y="5966863"/>
            <a:chExt cx="9006735" cy="66870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2" name="TextBox 121">
                  <a:extLst>
                    <a:ext uri="{FF2B5EF4-FFF2-40B4-BE49-F238E27FC236}">
                      <a16:creationId xmlns:a16="http://schemas.microsoft.com/office/drawing/2014/main" id="{34BBB71B-433D-4050-B14F-9A007B039A29}"/>
                    </a:ext>
                  </a:extLst>
                </p:cNvPr>
                <p:cNvSpPr txBox="1"/>
                <p:nvPr/>
              </p:nvSpPr>
              <p:spPr>
                <a:xfrm>
                  <a:off x="838200" y="5966863"/>
                  <a:ext cx="739658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≈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122" name="TextBox 121">
                  <a:extLst>
                    <a:ext uri="{FF2B5EF4-FFF2-40B4-BE49-F238E27FC236}">
                      <a16:creationId xmlns:a16="http://schemas.microsoft.com/office/drawing/2014/main" id="{34BBB71B-433D-4050-B14F-9A007B039A2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8200" y="5966863"/>
                  <a:ext cx="739658" cy="584775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39" name="Picture 138" descr="A coin next to a sign&#10;&#10;Description automatically generated">
              <a:extLst>
                <a:ext uri="{FF2B5EF4-FFF2-40B4-BE49-F238E27FC236}">
                  <a16:creationId xmlns:a16="http://schemas.microsoft.com/office/drawing/2014/main" id="{E0F5B599-69B5-43C7-B316-8AA28E13537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50129" y="6026109"/>
              <a:ext cx="594806" cy="594806"/>
            </a:xfrm>
            <a:prstGeom prst="rect">
              <a:avLst/>
            </a:prstGeom>
          </p:spPr>
        </p:pic>
        <p:pic>
          <p:nvPicPr>
            <p:cNvPr id="140" name="Picture 139" descr="A coin next to a sign&#10;&#10;Description automatically generated">
              <a:extLst>
                <a:ext uri="{FF2B5EF4-FFF2-40B4-BE49-F238E27FC236}">
                  <a16:creationId xmlns:a16="http://schemas.microsoft.com/office/drawing/2014/main" id="{97F7BF40-6612-4F3D-B17D-E976A8C33D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47658" y="6040758"/>
              <a:ext cx="594806" cy="594806"/>
            </a:xfrm>
            <a:prstGeom prst="rect">
              <a:avLst/>
            </a:prstGeom>
          </p:spPr>
        </p:pic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07C2B3E5-E565-4A19-9166-C7C987B331A1}"/>
              </a:ext>
            </a:extLst>
          </p:cNvPr>
          <p:cNvGrpSpPr/>
          <p:nvPr/>
        </p:nvGrpSpPr>
        <p:grpSpPr>
          <a:xfrm>
            <a:off x="1874803" y="5070274"/>
            <a:ext cx="7231590" cy="665995"/>
            <a:chOff x="1556869" y="4821476"/>
            <a:chExt cx="7231590" cy="665995"/>
          </a:xfrm>
        </p:grpSpPr>
        <p:pic>
          <p:nvPicPr>
            <p:cNvPr id="112" name="Picture 111" descr="A coin next to a sign&#10;&#10;Description automatically generated">
              <a:extLst>
                <a:ext uri="{FF2B5EF4-FFF2-40B4-BE49-F238E27FC236}">
                  <a16:creationId xmlns:a16="http://schemas.microsoft.com/office/drawing/2014/main" id="{B2413478-F14B-4A9F-A6A5-2FAC6D58264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97201" y="4892665"/>
              <a:ext cx="594806" cy="594806"/>
            </a:xfrm>
            <a:prstGeom prst="rect">
              <a:avLst/>
            </a:prstGeom>
          </p:spPr>
        </p:pic>
        <p:pic>
          <p:nvPicPr>
            <p:cNvPr id="113" name="Picture 112" descr="An old photo of a person&#10;&#10;Description automatically generated">
              <a:extLst>
                <a:ext uri="{FF2B5EF4-FFF2-40B4-BE49-F238E27FC236}">
                  <a16:creationId xmlns:a16="http://schemas.microsoft.com/office/drawing/2014/main" id="{A23C7B0A-1CC4-4A3C-BBA3-9B07218B157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56869" y="4878016"/>
              <a:ext cx="594806" cy="594806"/>
            </a:xfrm>
            <a:prstGeom prst="rect">
              <a:avLst/>
            </a:prstGeom>
          </p:spPr>
        </p:pic>
        <p:pic>
          <p:nvPicPr>
            <p:cNvPr id="118" name="Picture 117" descr="An old photo of a person&#10;&#10;Description automatically generated">
              <a:extLst>
                <a:ext uri="{FF2B5EF4-FFF2-40B4-BE49-F238E27FC236}">
                  <a16:creationId xmlns:a16="http://schemas.microsoft.com/office/drawing/2014/main" id="{F1E007A0-D820-47F0-9AD9-ED2A26C8491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48454" y="4878016"/>
              <a:ext cx="594806" cy="594806"/>
            </a:xfrm>
            <a:prstGeom prst="rect">
              <a:avLst/>
            </a:prstGeom>
          </p:spPr>
        </p:pic>
        <p:pic>
          <p:nvPicPr>
            <p:cNvPr id="119" name="Picture 118" descr="A coin next to a sign&#10;&#10;Description automatically generated">
              <a:extLst>
                <a:ext uri="{FF2B5EF4-FFF2-40B4-BE49-F238E27FC236}">
                  <a16:creationId xmlns:a16="http://schemas.microsoft.com/office/drawing/2014/main" id="{08DAC4EF-426E-4ECE-8792-416977476D5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71567" y="4850775"/>
              <a:ext cx="594806" cy="594806"/>
            </a:xfrm>
            <a:prstGeom prst="rect">
              <a:avLst/>
            </a:prstGeom>
          </p:spPr>
        </p:pic>
        <p:pic>
          <p:nvPicPr>
            <p:cNvPr id="120" name="Picture 119" descr="A coin next to a sign&#10;&#10;Description automatically generated">
              <a:extLst>
                <a:ext uri="{FF2B5EF4-FFF2-40B4-BE49-F238E27FC236}">
                  <a16:creationId xmlns:a16="http://schemas.microsoft.com/office/drawing/2014/main" id="{8D6149D4-3D60-4245-81E2-E4E447BD80B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87018" y="4821476"/>
              <a:ext cx="594806" cy="594806"/>
            </a:xfrm>
            <a:prstGeom prst="rect">
              <a:avLst/>
            </a:prstGeom>
          </p:spPr>
        </p:pic>
        <p:pic>
          <p:nvPicPr>
            <p:cNvPr id="121" name="Picture 120" descr="An old photo of a person&#10;&#10;Description automatically generated">
              <a:extLst>
                <a:ext uri="{FF2B5EF4-FFF2-40B4-BE49-F238E27FC236}">
                  <a16:creationId xmlns:a16="http://schemas.microsoft.com/office/drawing/2014/main" id="{087F472E-9B6F-4FB0-85C8-3C12F6548C5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93653" y="4835547"/>
              <a:ext cx="594806" cy="594806"/>
            </a:xfrm>
            <a:prstGeom prst="rect">
              <a:avLst/>
            </a:prstGeom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2D8C788D-D674-4E8E-AC6B-B66BC0ECDD63}"/>
              </a:ext>
            </a:extLst>
          </p:cNvPr>
          <p:cNvGrpSpPr/>
          <p:nvPr/>
        </p:nvGrpSpPr>
        <p:grpSpPr>
          <a:xfrm>
            <a:off x="1897112" y="6026109"/>
            <a:ext cx="7231387" cy="624105"/>
            <a:chOff x="1897112" y="6026109"/>
            <a:chExt cx="7231387" cy="624105"/>
          </a:xfrm>
        </p:grpSpPr>
        <p:pic>
          <p:nvPicPr>
            <p:cNvPr id="126" name="Picture 125" descr="A coin next to a sign&#10;&#10;Description automatically generated">
              <a:extLst>
                <a:ext uri="{FF2B5EF4-FFF2-40B4-BE49-F238E27FC236}">
                  <a16:creationId xmlns:a16="http://schemas.microsoft.com/office/drawing/2014/main" id="{35277A1C-43AB-4A7D-B774-6E46360413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38333" y="6040758"/>
              <a:ext cx="594806" cy="594806"/>
            </a:xfrm>
            <a:prstGeom prst="rect">
              <a:avLst/>
            </a:prstGeom>
          </p:spPr>
        </p:pic>
        <p:pic>
          <p:nvPicPr>
            <p:cNvPr id="127" name="Picture 126" descr="An old photo of a person&#10;&#10;Description automatically generated">
              <a:extLst>
                <a:ext uri="{FF2B5EF4-FFF2-40B4-BE49-F238E27FC236}">
                  <a16:creationId xmlns:a16="http://schemas.microsoft.com/office/drawing/2014/main" id="{CB769962-84FA-4E7B-AA26-A58878EC4BE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97112" y="6026109"/>
              <a:ext cx="594806" cy="594806"/>
            </a:xfrm>
            <a:prstGeom prst="rect">
              <a:avLst/>
            </a:prstGeom>
          </p:spPr>
        </p:pic>
        <p:pic>
          <p:nvPicPr>
            <p:cNvPr id="132" name="Picture 131" descr="An old photo of a person&#10;&#10;Description automatically generated">
              <a:extLst>
                <a:ext uri="{FF2B5EF4-FFF2-40B4-BE49-F238E27FC236}">
                  <a16:creationId xmlns:a16="http://schemas.microsoft.com/office/drawing/2014/main" id="{059850FB-D1F5-4FF6-87AC-21F124EACB9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88697" y="6026109"/>
              <a:ext cx="594806" cy="594806"/>
            </a:xfrm>
            <a:prstGeom prst="rect">
              <a:avLst/>
            </a:prstGeom>
          </p:spPr>
        </p:pic>
        <p:pic>
          <p:nvPicPr>
            <p:cNvPr id="133" name="Picture 132" descr="A coin next to a sign&#10;&#10;Description automatically generated">
              <a:extLst>
                <a:ext uri="{FF2B5EF4-FFF2-40B4-BE49-F238E27FC236}">
                  <a16:creationId xmlns:a16="http://schemas.microsoft.com/office/drawing/2014/main" id="{0F8FE730-5A45-4BA4-8E40-F6200A8DEE8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12528" y="6055408"/>
              <a:ext cx="594806" cy="594806"/>
            </a:xfrm>
            <a:prstGeom prst="rect">
              <a:avLst/>
            </a:prstGeom>
          </p:spPr>
        </p:pic>
        <p:pic>
          <p:nvPicPr>
            <p:cNvPr id="134" name="Picture 133" descr="A coin next to a sign&#10;&#10;Description automatically generated">
              <a:extLst>
                <a:ext uri="{FF2B5EF4-FFF2-40B4-BE49-F238E27FC236}">
                  <a16:creationId xmlns:a16="http://schemas.microsoft.com/office/drawing/2014/main" id="{070D793A-EBFD-4729-B016-228B1B38134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27979" y="6026109"/>
              <a:ext cx="594806" cy="594806"/>
            </a:xfrm>
            <a:prstGeom prst="rect">
              <a:avLst/>
            </a:prstGeom>
          </p:spPr>
        </p:pic>
        <p:pic>
          <p:nvPicPr>
            <p:cNvPr id="135" name="Picture 134" descr="An old photo of a person&#10;&#10;Description automatically generated">
              <a:extLst>
                <a:ext uri="{FF2B5EF4-FFF2-40B4-BE49-F238E27FC236}">
                  <a16:creationId xmlns:a16="http://schemas.microsoft.com/office/drawing/2014/main" id="{5CE720F3-AC4E-49E0-A7CD-092DA20425D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33693" y="6040180"/>
              <a:ext cx="594806" cy="594806"/>
            </a:xfrm>
            <a:prstGeom prst="rect">
              <a:avLst/>
            </a:prstGeom>
          </p:spPr>
        </p:pic>
        <p:pic>
          <p:nvPicPr>
            <p:cNvPr id="136" name="Picture 135" descr="An old photo of a person&#10;&#10;Description automatically generated">
              <a:extLst>
                <a:ext uri="{FF2B5EF4-FFF2-40B4-BE49-F238E27FC236}">
                  <a16:creationId xmlns:a16="http://schemas.microsoft.com/office/drawing/2014/main" id="{7A11D18C-C957-49FE-9585-0B2A6EAEF5F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2066" y="6040758"/>
              <a:ext cx="594806" cy="594806"/>
            </a:xfrm>
            <a:prstGeom prst="rect">
              <a:avLst/>
            </a:prstGeom>
          </p:spPr>
        </p:pic>
        <p:pic>
          <p:nvPicPr>
            <p:cNvPr id="137" name="Picture 136" descr="A coin next to a sign&#10;&#10;Description automatically generated">
              <a:extLst>
                <a:ext uri="{FF2B5EF4-FFF2-40B4-BE49-F238E27FC236}">
                  <a16:creationId xmlns:a16="http://schemas.microsoft.com/office/drawing/2014/main" id="{9810CCA0-1771-4679-A05D-FB0B64A9C92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95550" y="6040180"/>
              <a:ext cx="594806" cy="594806"/>
            </a:xfrm>
            <a:prstGeom prst="rect">
              <a:avLst/>
            </a:prstGeom>
          </p:spPr>
        </p:pic>
        <p:pic>
          <p:nvPicPr>
            <p:cNvPr id="138" name="Picture 137" descr="An old photo of a person&#10;&#10;Description automatically generated">
              <a:extLst>
                <a:ext uri="{FF2B5EF4-FFF2-40B4-BE49-F238E27FC236}">
                  <a16:creationId xmlns:a16="http://schemas.microsoft.com/office/drawing/2014/main" id="{DB74BB65-0153-4E9F-9CF9-6A6D231094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7993" y="6040180"/>
              <a:ext cx="594806" cy="5948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14909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39 -0.13773 L -4.16667E-7 -1.11111E-6 " pathEditMode="relative" rAng="0" ptsTypes="AA">
                                      <p:cBhvr>
                                        <p:cTn id="29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68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82 -0.13634 L -3.125E-6 1.11111E-6 " pathEditMode="relative" rAng="0" ptsTypes="AA">
                                      <p:cBhvr>
                                        <p:cTn id="4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" y="69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96904-C8BC-4CA2-9C3E-726B6752F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800" y="12700"/>
            <a:ext cx="10515600" cy="1325563"/>
          </a:xfrm>
        </p:spPr>
        <p:txBody>
          <a:bodyPr/>
          <a:lstStyle/>
          <a:p>
            <a:r>
              <a:rPr lang="en-US" dirty="0"/>
              <a:t>Forbes-Kelley pseudorandom restrictions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1A20CE-434F-4C26-A3E2-01D3F941DF4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94640" y="1981200"/>
                <a:ext cx="11551920" cy="4781550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dirty="0"/>
                  <a:t>Forbes and Kelley show that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∧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US" dirty="0"/>
                  <a:t> fools (arbitrary-order) ROBPs, 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are “small-bias” distributions </a:t>
                </a:r>
                <a:r>
                  <a:rPr lang="en-US" sz="2000" dirty="0">
                    <a:solidFill>
                      <a:srgbClr val="C00000"/>
                    </a:solidFill>
                  </a:rPr>
                  <a:t>[</a:t>
                </a:r>
                <a:r>
                  <a:rPr lang="en-US" sz="2000" dirty="0" err="1">
                    <a:solidFill>
                      <a:srgbClr val="C00000"/>
                    </a:solidFill>
                  </a:rPr>
                  <a:t>Naor</a:t>
                </a:r>
                <a:r>
                  <a:rPr lang="en-US" sz="2000" dirty="0">
                    <a:solidFill>
                      <a:srgbClr val="C00000"/>
                    </a:solidFill>
                  </a:rPr>
                  <a:t>, </a:t>
                </a:r>
                <a:r>
                  <a:rPr lang="en-US" sz="2000" dirty="0" err="1">
                    <a:solidFill>
                      <a:srgbClr val="C00000"/>
                    </a:solidFill>
                  </a:rPr>
                  <a:t>Naor</a:t>
                </a:r>
                <a:r>
                  <a:rPr lang="en-US" sz="2000" dirty="0">
                    <a:solidFill>
                      <a:srgbClr val="C00000"/>
                    </a:solidFill>
                  </a:rPr>
                  <a:t> 1990]</a:t>
                </a:r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US" dirty="0"/>
                  <a:t> is uniform random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dirty="0"/>
                  <a:t>Beautiful proof (Fourier analysis)</a:t>
                </a:r>
                <a:endParaRPr lang="en-US" b="0" dirty="0"/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In the </a:t>
                </a:r>
                <a:r>
                  <a:rPr lang="en-US" dirty="0">
                    <a:solidFill>
                      <a:schemeClr val="accent1"/>
                    </a:solidFill>
                  </a:rPr>
                  <a:t>constant-width</a:t>
                </a:r>
                <a:r>
                  <a:rPr lang="en-US" dirty="0"/>
                  <a:t> case: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dirty="0"/>
                  <a:t>Spend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</m:acc>
                    <m:d>
                      <m:d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dirty="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dirty="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m:rPr>
                                    <m:lit/>
                                  </m:rPr>
                                  <a:rPr lang="en-US" b="0" i="1" dirty="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US" b="0" i="1" dirty="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</m:d>
                          </m:e>
                        </m:func>
                      </m:e>
                    </m:d>
                  </m:oMath>
                </a14:m>
                <a:r>
                  <a:rPr lang="en-US" dirty="0"/>
                  <a:t> truly random bits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dirty="0"/>
                  <a:t>Assign values to </a:t>
                </a:r>
                <a:r>
                  <a:rPr lang="en-US" dirty="0">
                    <a:solidFill>
                      <a:schemeClr val="accent1"/>
                    </a:solidFill>
                  </a:rPr>
                  <a:t>half</a:t>
                </a:r>
                <a:r>
                  <a:rPr lang="en-US" dirty="0"/>
                  <a:t> the variables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dirty="0"/>
                  <a:t>Apply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restrictions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PRG with seed length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</m:acc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fNam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endParaRPr lang="en-US" dirty="0"/>
              </a:p>
              <a:p>
                <a:pPr lvl="1">
                  <a:lnSpc>
                    <a:spcPct val="150000"/>
                  </a:lnSpc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1A20CE-434F-4C26-A3E2-01D3F941DF4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94640" y="1981200"/>
                <a:ext cx="11551920" cy="4781550"/>
              </a:xfrm>
              <a:blipFill>
                <a:blip r:embed="rId2"/>
                <a:stretch>
                  <a:fillRect l="-950" r="-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5" name="Group 34">
            <a:extLst>
              <a:ext uri="{FF2B5EF4-FFF2-40B4-BE49-F238E27FC236}">
                <a16:creationId xmlns:a16="http://schemas.microsoft.com/office/drawing/2014/main" id="{D9A4C5FA-21B0-4F0B-95E1-EE72A1105CAA}"/>
              </a:ext>
            </a:extLst>
          </p:cNvPr>
          <p:cNvGrpSpPr/>
          <p:nvPr/>
        </p:nvGrpSpPr>
        <p:grpSpPr>
          <a:xfrm>
            <a:off x="1865278" y="1050485"/>
            <a:ext cx="8047767" cy="800282"/>
            <a:chOff x="1874803" y="4041335"/>
            <a:chExt cx="8047767" cy="800282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305FE9E2-D7C4-4097-A6F5-006BECE94E73}"/>
                </a:ext>
              </a:extLst>
            </p:cNvPr>
            <p:cNvGrpSpPr/>
            <p:nvPr/>
          </p:nvGrpSpPr>
          <p:grpSpPr>
            <a:xfrm>
              <a:off x="1874803" y="4043143"/>
              <a:ext cx="7970132" cy="737185"/>
              <a:chOff x="1918027" y="4407127"/>
              <a:chExt cx="7970132" cy="73718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" name="TextBox 4">
                    <a:extLst>
                      <a:ext uri="{FF2B5EF4-FFF2-40B4-BE49-F238E27FC236}">
                        <a16:creationId xmlns:a16="http://schemas.microsoft.com/office/drawing/2014/main" id="{6997C507-8118-443B-92BA-2D7F2FF7C1BE}"/>
                      </a:ext>
                    </a:extLst>
                  </p:cNvPr>
                  <p:cNvSpPr txBox="1"/>
                  <p:nvPr/>
                </p:nvSpPr>
                <p:spPr>
                  <a:xfrm>
                    <a:off x="9213754" y="4407127"/>
                    <a:ext cx="674405" cy="70788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⋆</m:t>
                          </m:r>
                        </m:oMath>
                      </m:oMathPara>
                    </a14:m>
                    <a:endParaRPr lang="en-US" sz="4000" dirty="0"/>
                  </a:p>
                </p:txBody>
              </p:sp>
            </mc:Choice>
            <mc:Fallback xmlns="">
              <p:sp>
                <p:nvSpPr>
                  <p:cNvPr id="5" name="TextBox 4">
                    <a:extLst>
                      <a:ext uri="{FF2B5EF4-FFF2-40B4-BE49-F238E27FC236}">
                        <a16:creationId xmlns:a16="http://schemas.microsoft.com/office/drawing/2014/main" id="{6997C507-8118-443B-92BA-2D7F2FF7C1B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213754" y="4407127"/>
                    <a:ext cx="674405" cy="707886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970E15FE-6DAE-4726-B788-B826889BD9E9}"/>
                  </a:ext>
                </a:extLst>
              </p:cNvPr>
              <p:cNvGrpSpPr/>
              <p:nvPr/>
            </p:nvGrpSpPr>
            <p:grpSpPr>
              <a:xfrm>
                <a:off x="1918027" y="4421776"/>
                <a:ext cx="7231590" cy="722536"/>
                <a:chOff x="1556869" y="4779585"/>
                <a:chExt cx="7231590" cy="722536"/>
              </a:xfrm>
            </p:grpSpPr>
            <p:pic>
              <p:nvPicPr>
                <p:cNvPr id="7" name="Picture 6" descr="A coin next to a sign&#10;&#10;Description automatically generated">
                  <a:extLst>
                    <a:ext uri="{FF2B5EF4-FFF2-40B4-BE49-F238E27FC236}">
                      <a16:creationId xmlns:a16="http://schemas.microsoft.com/office/drawing/2014/main" id="{A00E8F28-8829-4BE5-AD27-ECDF20F1618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297201" y="4892665"/>
                  <a:ext cx="594806" cy="594806"/>
                </a:xfrm>
                <a:prstGeom prst="rect">
                  <a:avLst/>
                </a:prstGeom>
              </p:spPr>
            </p:pic>
            <p:pic>
              <p:nvPicPr>
                <p:cNvPr id="8" name="Picture 7" descr="An old photo of a person&#10;&#10;Description automatically generated">
                  <a:extLst>
                    <a:ext uri="{FF2B5EF4-FFF2-40B4-BE49-F238E27FC236}">
                      <a16:creationId xmlns:a16="http://schemas.microsoft.com/office/drawing/2014/main" id="{615A5D6D-AE9F-40E4-839A-566E0E5A0C5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556869" y="4878016"/>
                  <a:ext cx="594806" cy="594806"/>
                </a:xfrm>
                <a:prstGeom prst="rect">
                  <a:avLst/>
                </a:prstGeom>
              </p:spPr>
            </p:pic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" name="TextBox 8">
                      <a:extLst>
                        <a:ext uri="{FF2B5EF4-FFF2-40B4-BE49-F238E27FC236}">
                          <a16:creationId xmlns:a16="http://schemas.microsoft.com/office/drawing/2014/main" id="{5DDA8331-D453-4F70-9FFB-247EDB21288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983028" y="4779585"/>
                      <a:ext cx="674405" cy="707886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  <m:t>⋆</m:t>
                            </m:r>
                          </m:oMath>
                        </m:oMathPara>
                      </a14:m>
                      <a:endParaRPr lang="en-US" sz="4000" dirty="0"/>
                    </a:p>
                  </p:txBody>
                </p:sp>
              </mc:Choice>
              <mc:Fallback xmlns="">
                <p:sp>
                  <p:nvSpPr>
                    <p:cNvPr id="9" name="TextBox 8">
                      <a:extLst>
                        <a:ext uri="{FF2B5EF4-FFF2-40B4-BE49-F238E27FC236}">
                          <a16:creationId xmlns:a16="http://schemas.microsoft.com/office/drawing/2014/main" id="{5DDA8331-D453-4F70-9FFB-247EDB21288E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983028" y="4779585"/>
                      <a:ext cx="674405" cy="707886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" name="TextBox 9">
                      <a:extLst>
                        <a:ext uri="{FF2B5EF4-FFF2-40B4-BE49-F238E27FC236}">
                          <a16:creationId xmlns:a16="http://schemas.microsoft.com/office/drawing/2014/main" id="{1CE3B3E6-B38B-4E06-8ED3-1EE9BD4A477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457400" y="4779585"/>
                      <a:ext cx="674405" cy="707886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  <m:t>⋆</m:t>
                            </m:r>
                          </m:oMath>
                        </m:oMathPara>
                      </a14:m>
                      <a:endParaRPr lang="en-US" sz="4000" dirty="0"/>
                    </a:p>
                  </p:txBody>
                </p:sp>
              </mc:Choice>
              <mc:Fallback xmlns="">
                <p:sp>
                  <p:nvSpPr>
                    <p:cNvPr id="10" name="TextBox 9">
                      <a:extLst>
                        <a:ext uri="{FF2B5EF4-FFF2-40B4-BE49-F238E27FC236}">
                          <a16:creationId xmlns:a16="http://schemas.microsoft.com/office/drawing/2014/main" id="{1CE3B3E6-B38B-4E06-8ED3-1EE9BD4A4777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457400" y="4779585"/>
                      <a:ext cx="674405" cy="707886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1" name="TextBox 10">
                      <a:extLst>
                        <a:ext uri="{FF2B5EF4-FFF2-40B4-BE49-F238E27FC236}">
                          <a16:creationId xmlns:a16="http://schemas.microsoft.com/office/drawing/2014/main" id="{591AFAB5-A20B-40F8-AD9B-57BA42BAF3F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194583" y="4779585"/>
                      <a:ext cx="674405" cy="707886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  <m:t>⋆</m:t>
                            </m:r>
                          </m:oMath>
                        </m:oMathPara>
                      </a14:m>
                      <a:endParaRPr lang="en-US" sz="4000" dirty="0"/>
                    </a:p>
                  </p:txBody>
                </p:sp>
              </mc:Choice>
              <mc:Fallback xmlns="">
                <p:sp>
                  <p:nvSpPr>
                    <p:cNvPr id="11" name="TextBox 10">
                      <a:extLst>
                        <a:ext uri="{FF2B5EF4-FFF2-40B4-BE49-F238E27FC236}">
                          <a16:creationId xmlns:a16="http://schemas.microsoft.com/office/drawing/2014/main" id="{591AFAB5-A20B-40F8-AD9B-57BA42BAF3F2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194583" y="4779585"/>
                      <a:ext cx="674405" cy="707886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2" name="TextBox 11">
                      <a:extLst>
                        <a:ext uri="{FF2B5EF4-FFF2-40B4-BE49-F238E27FC236}">
                          <a16:creationId xmlns:a16="http://schemas.microsoft.com/office/drawing/2014/main" id="{26AC9CB2-E255-4E2C-801A-31355293028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668953" y="4794235"/>
                      <a:ext cx="674405" cy="707886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  <m:t>⋆</m:t>
                            </m:r>
                          </m:oMath>
                        </m:oMathPara>
                      </a14:m>
                      <a:endParaRPr lang="en-US" sz="4000" dirty="0"/>
                    </a:p>
                  </p:txBody>
                </p:sp>
              </mc:Choice>
              <mc:Fallback xmlns="">
                <p:sp>
                  <p:nvSpPr>
                    <p:cNvPr id="12" name="TextBox 11">
                      <a:extLst>
                        <a:ext uri="{FF2B5EF4-FFF2-40B4-BE49-F238E27FC236}">
                          <a16:creationId xmlns:a16="http://schemas.microsoft.com/office/drawing/2014/main" id="{26AC9CB2-E255-4E2C-801A-313552930283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668953" y="4794235"/>
                      <a:ext cx="674405" cy="707886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pic>
              <p:nvPicPr>
                <p:cNvPr id="13" name="Picture 12" descr="An old photo of a person&#10;&#10;Description automatically generated">
                  <a:extLst>
                    <a:ext uri="{FF2B5EF4-FFF2-40B4-BE49-F238E27FC236}">
                      <a16:creationId xmlns:a16="http://schemas.microsoft.com/office/drawing/2014/main" id="{ADC8BBD1-9155-4E4B-B071-1FDC8AB681B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748454" y="4878016"/>
                  <a:ext cx="594806" cy="594806"/>
                </a:xfrm>
                <a:prstGeom prst="rect">
                  <a:avLst/>
                </a:prstGeom>
              </p:spPr>
            </p:pic>
            <p:pic>
              <p:nvPicPr>
                <p:cNvPr id="14" name="Picture 13" descr="A coin next to a sign&#10;&#10;Description automatically generated">
                  <a:extLst>
                    <a:ext uri="{FF2B5EF4-FFF2-40B4-BE49-F238E27FC236}">
                      <a16:creationId xmlns:a16="http://schemas.microsoft.com/office/drawing/2014/main" id="{CB5DB904-C2A1-4FBF-BCDC-BF66F676997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971567" y="4850775"/>
                  <a:ext cx="594806" cy="594806"/>
                </a:xfrm>
                <a:prstGeom prst="rect">
                  <a:avLst/>
                </a:prstGeom>
              </p:spPr>
            </p:pic>
            <p:pic>
              <p:nvPicPr>
                <p:cNvPr id="15" name="Picture 14" descr="A coin next to a sign&#10;&#10;Description automatically generated">
                  <a:extLst>
                    <a:ext uri="{FF2B5EF4-FFF2-40B4-BE49-F238E27FC236}">
                      <a16:creationId xmlns:a16="http://schemas.microsoft.com/office/drawing/2014/main" id="{0B9C5970-05FB-477F-A8FB-AF03178B34C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487018" y="4821476"/>
                  <a:ext cx="594806" cy="594806"/>
                </a:xfrm>
                <a:prstGeom prst="rect">
                  <a:avLst/>
                </a:prstGeom>
              </p:spPr>
            </p:pic>
            <p:pic>
              <p:nvPicPr>
                <p:cNvPr id="16" name="Picture 15" descr="An old photo of a person&#10;&#10;Description automatically generated">
                  <a:extLst>
                    <a:ext uri="{FF2B5EF4-FFF2-40B4-BE49-F238E27FC236}">
                      <a16:creationId xmlns:a16="http://schemas.microsoft.com/office/drawing/2014/main" id="{F4EF29C8-6C42-4FB4-8F03-64DABBC9830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193653" y="4835547"/>
                  <a:ext cx="594806" cy="594806"/>
                </a:xfrm>
                <a:prstGeom prst="rect">
                  <a:avLst/>
                </a:prstGeom>
              </p:spPr>
            </p:pic>
          </p:grpSp>
        </p:grpSp>
        <p:pic>
          <p:nvPicPr>
            <p:cNvPr id="29" name="Picture 28" descr="A close up of a coin&#10;&#10;Description automatically generated">
              <a:extLst>
                <a:ext uri="{FF2B5EF4-FFF2-40B4-BE49-F238E27FC236}">
                  <a16:creationId xmlns:a16="http://schemas.microsoft.com/office/drawing/2014/main" id="{3792FF70-0E04-41B7-B70E-A08686B352C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67522" y="4104432"/>
              <a:ext cx="737185" cy="737185"/>
            </a:xfrm>
            <a:prstGeom prst="rect">
              <a:avLst/>
            </a:prstGeom>
          </p:spPr>
        </p:pic>
        <p:pic>
          <p:nvPicPr>
            <p:cNvPr id="30" name="Picture 29" descr="A black and white photo of a coin&#10;&#10;Description automatically generated">
              <a:extLst>
                <a:ext uri="{FF2B5EF4-FFF2-40B4-BE49-F238E27FC236}">
                  <a16:creationId xmlns:a16="http://schemas.microsoft.com/office/drawing/2014/main" id="{28D53BCF-5507-4CC3-B3E0-17353CD2C8F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57569" y="4088401"/>
              <a:ext cx="737185" cy="737185"/>
            </a:xfrm>
            <a:prstGeom prst="rect">
              <a:avLst/>
            </a:prstGeom>
          </p:spPr>
        </p:pic>
        <p:pic>
          <p:nvPicPr>
            <p:cNvPr id="31" name="Picture 30" descr="A close up of a coin&#10;&#10;Description automatically generated">
              <a:extLst>
                <a:ext uri="{FF2B5EF4-FFF2-40B4-BE49-F238E27FC236}">
                  <a16:creationId xmlns:a16="http://schemas.microsoft.com/office/drawing/2014/main" id="{A0D2B9E9-04E2-4816-8A59-1ED3E626EED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94754" y="4084491"/>
              <a:ext cx="737185" cy="737185"/>
            </a:xfrm>
            <a:prstGeom prst="rect">
              <a:avLst/>
            </a:prstGeom>
          </p:spPr>
        </p:pic>
        <p:pic>
          <p:nvPicPr>
            <p:cNvPr id="32" name="Picture 31" descr="A black and white photo of a coin&#10;&#10;Description automatically generated">
              <a:extLst>
                <a:ext uri="{FF2B5EF4-FFF2-40B4-BE49-F238E27FC236}">
                  <a16:creationId xmlns:a16="http://schemas.microsoft.com/office/drawing/2014/main" id="{159D9004-4B66-4E6A-B0A0-AE78C42D97E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06086" y="4073752"/>
              <a:ext cx="737185" cy="737185"/>
            </a:xfrm>
            <a:prstGeom prst="rect">
              <a:avLst/>
            </a:prstGeom>
          </p:spPr>
        </p:pic>
        <p:pic>
          <p:nvPicPr>
            <p:cNvPr id="33" name="Picture 32" descr="A black and white photo of a coin&#10;&#10;Description automatically generated">
              <a:extLst>
                <a:ext uri="{FF2B5EF4-FFF2-40B4-BE49-F238E27FC236}">
                  <a16:creationId xmlns:a16="http://schemas.microsoft.com/office/drawing/2014/main" id="{2ADC25B7-5CD1-41E5-8224-4088CA6D510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85385" y="4041335"/>
              <a:ext cx="737185" cy="73718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35132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46FB6-6C43-4D75-ABA8-54043DAB1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947400" cy="1325563"/>
          </a:xfrm>
        </p:spPr>
        <p:txBody>
          <a:bodyPr/>
          <a:lstStyle/>
          <a:p>
            <a:r>
              <a:rPr lang="en-US" dirty="0"/>
              <a:t>Early termination    </a:t>
            </a:r>
            <a:r>
              <a:rPr lang="en-US" sz="2400" dirty="0">
                <a:solidFill>
                  <a:srgbClr val="C00000"/>
                </a:solidFill>
                <a:latin typeface="+mn-lt"/>
              </a:rPr>
              <a:t>[Gopalan, </a:t>
            </a:r>
            <a:r>
              <a:rPr lang="en-US" sz="2400" dirty="0" err="1">
                <a:solidFill>
                  <a:srgbClr val="C00000"/>
                </a:solidFill>
                <a:latin typeface="+mn-lt"/>
              </a:rPr>
              <a:t>Meka</a:t>
            </a:r>
            <a:r>
              <a:rPr lang="en-US" sz="2400" dirty="0">
                <a:solidFill>
                  <a:srgbClr val="C00000"/>
                </a:solidFill>
                <a:latin typeface="+mn-lt"/>
              </a:rPr>
              <a:t>, </a:t>
            </a:r>
            <a:r>
              <a:rPr lang="en-US" sz="2400" dirty="0" err="1">
                <a:solidFill>
                  <a:srgbClr val="C00000"/>
                </a:solidFill>
                <a:latin typeface="+mn-lt"/>
              </a:rPr>
              <a:t>Reingold</a:t>
            </a:r>
            <a:r>
              <a:rPr lang="en-US" sz="2400" dirty="0">
                <a:solidFill>
                  <a:srgbClr val="C00000"/>
                </a:solidFill>
                <a:latin typeface="+mn-lt"/>
              </a:rPr>
              <a:t>, </a:t>
            </a:r>
            <a:r>
              <a:rPr lang="en-US" sz="2400" dirty="0" err="1">
                <a:solidFill>
                  <a:srgbClr val="C00000"/>
                </a:solidFill>
                <a:latin typeface="+mn-lt"/>
              </a:rPr>
              <a:t>Trevisan</a:t>
            </a:r>
            <a:r>
              <a:rPr lang="en-US" sz="2400" dirty="0">
                <a:solidFill>
                  <a:srgbClr val="C00000"/>
                </a:solidFill>
                <a:latin typeface="+mn-lt"/>
              </a:rPr>
              <a:t>, </a:t>
            </a:r>
            <a:r>
              <a:rPr lang="en-US" sz="2400" dirty="0" err="1">
                <a:solidFill>
                  <a:srgbClr val="C00000"/>
                </a:solidFill>
                <a:latin typeface="+mn-lt"/>
              </a:rPr>
              <a:t>Vadhan</a:t>
            </a:r>
            <a:r>
              <a:rPr lang="en-US" sz="2400" dirty="0">
                <a:solidFill>
                  <a:srgbClr val="C00000"/>
                </a:solidFill>
                <a:latin typeface="+mn-lt"/>
              </a:rPr>
              <a:t> 2012]</a:t>
            </a:r>
            <a:endParaRPr lang="en-US" dirty="0">
              <a:solidFill>
                <a:srgbClr val="C00000"/>
              </a:solidFill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BA1C29E-27C3-4D1D-9086-BD5FDCE60C5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33021" y="1051288"/>
                <a:ext cx="11557757" cy="3024982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dirty="0"/>
                  <a:t>In some cases, after only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poly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func>
                              <m:func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func>
                          </m:e>
                        </m:func>
                      </m:e>
                    </m:d>
                  </m:oMath>
                </a14:m>
                <a:r>
                  <a:rPr lang="en-US" dirty="0"/>
                  <a:t> restrictions, we can show that the function </a:t>
                </a:r>
                <a:r>
                  <a:rPr lang="en-US" dirty="0">
                    <a:solidFill>
                      <a:schemeClr val="accent1"/>
                    </a:solidFill>
                  </a:rPr>
                  <a:t>simplifies </a:t>
                </a:r>
                <a:r>
                  <a:rPr lang="en-US" dirty="0"/>
                  <a:t>in some sense</a:t>
                </a:r>
              </a:p>
              <a:p>
                <a:pPr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Can</a:t>
                </a:r>
                <a:r>
                  <a:rPr lang="en-US" dirty="0">
                    <a:solidFill>
                      <a:schemeClr val="accent1"/>
                    </a:solidFill>
                  </a:rPr>
                  <a:t> halt restriction process </a:t>
                </a:r>
                <a:r>
                  <a:rPr lang="en-US" dirty="0"/>
                  <a:t>and do something else</a:t>
                </a:r>
              </a:p>
              <a:p>
                <a:pPr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Near-optimal seed length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</m:acc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dirty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m:rPr>
                                    <m:lit/>
                                  </m:r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</m:d>
                          </m:e>
                        </m:func>
                      </m:e>
                    </m:d>
                  </m:oMath>
                </a14:m>
                <a:r>
                  <a:rPr lang="en-US" dirty="0"/>
                  <a:t> for </a:t>
                </a:r>
                <a:r>
                  <a:rPr lang="en-US" dirty="0">
                    <a:solidFill>
                      <a:schemeClr val="accent1"/>
                    </a:solidFill>
                  </a:rPr>
                  <a:t>increasingly powerful subclasses</a:t>
                </a:r>
                <a:r>
                  <a:rPr lang="en-US" dirty="0"/>
                  <a:t> of constant-width ROBPs. Examples: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BA1C29E-27C3-4D1D-9086-BD5FDCE60C5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33021" y="1051288"/>
                <a:ext cx="11557757" cy="3024982"/>
              </a:xfrm>
              <a:blipFill>
                <a:blip r:embed="rId2"/>
                <a:stretch>
                  <a:fillRect l="-949" t="-12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Group 14">
            <a:extLst>
              <a:ext uri="{FF2B5EF4-FFF2-40B4-BE49-F238E27FC236}">
                <a16:creationId xmlns:a16="http://schemas.microsoft.com/office/drawing/2014/main" id="{F6659FCD-2786-45AA-993D-6A9CF3796C33}"/>
              </a:ext>
            </a:extLst>
          </p:cNvPr>
          <p:cNvGrpSpPr/>
          <p:nvPr/>
        </p:nvGrpSpPr>
        <p:grpSpPr>
          <a:xfrm>
            <a:off x="-619125" y="3960761"/>
            <a:ext cx="12211685" cy="3706864"/>
            <a:chOff x="-542925" y="3960761"/>
            <a:chExt cx="12211685" cy="3706864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4B010ECF-6511-4064-95FA-232D24940F6E}"/>
                </a:ext>
              </a:extLst>
            </p:cNvPr>
            <p:cNvSpPr/>
            <p:nvPr/>
          </p:nvSpPr>
          <p:spPr>
            <a:xfrm>
              <a:off x="-542925" y="3960761"/>
              <a:ext cx="10010775" cy="3706864"/>
            </a:xfrm>
            <a:prstGeom prst="roundRect">
              <a:avLst/>
            </a:prstGeom>
            <a:solidFill>
              <a:schemeClr val="tx1">
                <a:alpha val="1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9B23200-08A9-420B-9151-DA9E6AED2D75}"/>
                </a:ext>
              </a:extLst>
            </p:cNvPr>
            <p:cNvSpPr txBox="1"/>
            <p:nvPr/>
          </p:nvSpPr>
          <p:spPr>
            <a:xfrm>
              <a:off x="675640" y="5793423"/>
              <a:ext cx="1099312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1"/>
              <a:r>
                <a:rPr lang="en-US" sz="2400" dirty="0"/>
                <a:t>Read-once </a:t>
              </a:r>
              <a:r>
                <a:rPr lang="en-US" sz="2400" dirty="0">
                  <a:solidFill>
                    <a:schemeClr val="accent1"/>
                  </a:solidFill>
                </a:rPr>
                <a:t>CNFs</a:t>
              </a:r>
              <a:r>
                <a:rPr lang="en-US" sz="2400" dirty="0"/>
                <a:t> 		  </a:t>
              </a:r>
              <a:r>
                <a:rPr lang="en-US" sz="1400" dirty="0">
                  <a:solidFill>
                    <a:srgbClr val="C00000"/>
                  </a:solidFill>
                </a:rPr>
                <a:t>[De, </a:t>
              </a:r>
              <a:r>
                <a:rPr lang="en-US" sz="1400" dirty="0" err="1">
                  <a:solidFill>
                    <a:srgbClr val="C00000"/>
                  </a:solidFill>
                </a:rPr>
                <a:t>Etesami</a:t>
              </a:r>
              <a:r>
                <a:rPr lang="en-US" sz="1400" dirty="0">
                  <a:solidFill>
                    <a:srgbClr val="C00000"/>
                  </a:solidFill>
                </a:rPr>
                <a:t>, </a:t>
              </a:r>
              <a:r>
                <a:rPr lang="en-US" sz="1400" dirty="0" err="1">
                  <a:solidFill>
                    <a:srgbClr val="C00000"/>
                  </a:solidFill>
                </a:rPr>
                <a:t>Trevisan</a:t>
              </a:r>
              <a:r>
                <a:rPr lang="en-US" sz="1400" dirty="0">
                  <a:solidFill>
                    <a:srgbClr val="C00000"/>
                  </a:solidFill>
                </a:rPr>
                <a:t>, </a:t>
              </a:r>
              <a:r>
                <a:rPr lang="en-US" sz="1400" dirty="0" err="1">
                  <a:solidFill>
                    <a:srgbClr val="C00000"/>
                  </a:solidFill>
                </a:rPr>
                <a:t>Tulsiani</a:t>
              </a:r>
              <a:r>
                <a:rPr lang="en-US" sz="1400" dirty="0">
                  <a:solidFill>
                    <a:srgbClr val="C00000"/>
                  </a:solidFill>
                </a:rPr>
                <a:t> 2010]</a:t>
              </a:r>
              <a:br>
                <a:rPr lang="en-US" dirty="0">
                  <a:solidFill>
                    <a:srgbClr val="C00000"/>
                  </a:solidFill>
                </a:rPr>
              </a:br>
              <a:r>
                <a:rPr lang="en-US" dirty="0">
                  <a:solidFill>
                    <a:srgbClr val="C00000"/>
                  </a:solidFill>
                </a:rPr>
                <a:t>				   [Gopalan, </a:t>
              </a:r>
              <a:r>
                <a:rPr lang="en-US" dirty="0" err="1">
                  <a:solidFill>
                    <a:srgbClr val="C00000"/>
                  </a:solidFill>
                </a:rPr>
                <a:t>Meka</a:t>
              </a:r>
              <a:r>
                <a:rPr lang="en-US" dirty="0">
                  <a:solidFill>
                    <a:srgbClr val="C00000"/>
                  </a:solidFill>
                </a:rPr>
                <a:t>, </a:t>
              </a:r>
              <a:r>
                <a:rPr lang="en-US" dirty="0" err="1">
                  <a:solidFill>
                    <a:srgbClr val="C00000"/>
                  </a:solidFill>
                </a:rPr>
                <a:t>Reingold</a:t>
              </a:r>
              <a:r>
                <a:rPr lang="en-US" dirty="0">
                  <a:solidFill>
                    <a:srgbClr val="C00000"/>
                  </a:solidFill>
                </a:rPr>
                <a:t>, </a:t>
              </a:r>
              <a:r>
                <a:rPr lang="en-US" dirty="0" err="1">
                  <a:solidFill>
                    <a:srgbClr val="C00000"/>
                  </a:solidFill>
                </a:rPr>
                <a:t>Trevisan</a:t>
              </a:r>
              <a:r>
                <a:rPr lang="en-US" dirty="0">
                  <a:solidFill>
                    <a:srgbClr val="C00000"/>
                  </a:solidFill>
                </a:rPr>
                <a:t>, </a:t>
              </a:r>
              <a:r>
                <a:rPr lang="en-US" dirty="0" err="1">
                  <a:solidFill>
                    <a:srgbClr val="C00000"/>
                  </a:solidFill>
                </a:rPr>
                <a:t>Vadhan</a:t>
              </a:r>
              <a:r>
                <a:rPr lang="en-US" dirty="0">
                  <a:solidFill>
                    <a:srgbClr val="C00000"/>
                  </a:solidFill>
                </a:rPr>
                <a:t> 2012]</a:t>
              </a:r>
              <a:br>
                <a:rPr lang="en-US" dirty="0">
                  <a:solidFill>
                    <a:srgbClr val="C00000"/>
                  </a:solidFill>
                </a:rPr>
              </a:br>
              <a:r>
                <a:rPr lang="en-US" dirty="0">
                  <a:solidFill>
                    <a:srgbClr val="C00000"/>
                  </a:solidFill>
                </a:rPr>
                <a:t>				   </a:t>
              </a:r>
              <a:r>
                <a:rPr lang="en-US" sz="1400" dirty="0">
                  <a:solidFill>
                    <a:srgbClr val="C00000"/>
                  </a:solidFill>
                </a:rPr>
                <a:t>[Doron, </a:t>
              </a:r>
              <a:r>
                <a:rPr lang="en-US" sz="1400" dirty="0" err="1">
                  <a:solidFill>
                    <a:srgbClr val="C00000"/>
                  </a:solidFill>
                </a:rPr>
                <a:t>Hatami</a:t>
              </a:r>
              <a:r>
                <a:rPr lang="en-US" sz="1400" dirty="0">
                  <a:solidFill>
                    <a:srgbClr val="C00000"/>
                  </a:solidFill>
                </a:rPr>
                <a:t>, H 2020]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C59B10D-9D7D-417B-97D8-6798BF15C972}"/>
              </a:ext>
            </a:extLst>
          </p:cNvPr>
          <p:cNvGrpSpPr/>
          <p:nvPr/>
        </p:nvGrpSpPr>
        <p:grpSpPr>
          <a:xfrm>
            <a:off x="676781" y="4924186"/>
            <a:ext cx="10993120" cy="886731"/>
            <a:chOff x="1762760" y="5296499"/>
            <a:chExt cx="10993120" cy="88673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31033867-36C6-4400-B7D2-0F117E7AFCF1}"/>
                    </a:ext>
                  </a:extLst>
                </p:cNvPr>
                <p:cNvSpPr txBox="1"/>
                <p:nvPr/>
              </p:nvSpPr>
              <p:spPr>
                <a:xfrm>
                  <a:off x="1762760" y="5296499"/>
                  <a:ext cx="10993120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lvl="1"/>
                  <a:r>
                    <a:rPr lang="en-US" sz="2400" dirty="0"/>
                    <a:t>Read-once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400" b="1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AC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</m:oMath>
                  </a14:m>
                  <a:r>
                    <a:rPr lang="en-US" sz="2400" dirty="0"/>
                    <a:t> 		 </a:t>
                  </a:r>
                  <a:r>
                    <a:rPr lang="en-US" sz="1400" dirty="0">
                      <a:solidFill>
                        <a:srgbClr val="C00000"/>
                      </a:solidFill>
                    </a:rPr>
                    <a:t>[Chen, Steinke, </a:t>
                  </a:r>
                  <a:r>
                    <a:rPr lang="en-US" sz="1400" dirty="0" err="1">
                      <a:solidFill>
                        <a:srgbClr val="C00000"/>
                      </a:solidFill>
                    </a:rPr>
                    <a:t>Vadhan</a:t>
                  </a:r>
                  <a:r>
                    <a:rPr lang="en-US" sz="1400" dirty="0">
                      <a:solidFill>
                        <a:srgbClr val="C00000"/>
                      </a:solidFill>
                    </a:rPr>
                    <a:t> 2015]</a:t>
                  </a:r>
                  <a:r>
                    <a:rPr lang="en-US" dirty="0">
                      <a:solidFill>
                        <a:srgbClr val="C00000"/>
                      </a:solidFill>
                    </a:rPr>
                    <a:t> [Doron, </a:t>
                  </a:r>
                  <a:r>
                    <a:rPr lang="en-US" dirty="0" err="1">
                      <a:solidFill>
                        <a:srgbClr val="C00000"/>
                      </a:solidFill>
                    </a:rPr>
                    <a:t>Hatami</a:t>
                  </a:r>
                  <a:r>
                    <a:rPr lang="en-US" dirty="0">
                      <a:solidFill>
                        <a:srgbClr val="C00000"/>
                      </a:solidFill>
                    </a:rPr>
                    <a:t>, H 2019]</a:t>
                  </a:r>
                  <a:endParaRPr lang="en-US" sz="20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31033867-36C6-4400-B7D2-0F117E7AFC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62760" y="5296499"/>
                  <a:ext cx="10993120" cy="461665"/>
                </a:xfrm>
                <a:prstGeom prst="rect">
                  <a:avLst/>
                </a:prstGeom>
                <a:blipFill>
                  <a:blip r:embed="rId3"/>
                  <a:stretch>
                    <a:fillRect t="-10526" b="-2894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B45FAF26-A2C4-4F5F-BC9F-9AF1FC35D197}"/>
                    </a:ext>
                  </a:extLst>
                </p:cNvPr>
                <p:cNvSpPr txBox="1"/>
                <p:nvPr/>
              </p:nvSpPr>
              <p:spPr>
                <a:xfrm rot="16200000">
                  <a:off x="2943040" y="5712818"/>
                  <a:ext cx="479159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⊆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B45FAF26-A2C4-4F5F-BC9F-9AF1FC35D19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2943040" y="5712818"/>
                  <a:ext cx="479159" cy="46166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DFDBEE3-52E1-458A-9524-44CE2056BC2E}"/>
              </a:ext>
            </a:extLst>
          </p:cNvPr>
          <p:cNvGrpSpPr/>
          <p:nvPr/>
        </p:nvGrpSpPr>
        <p:grpSpPr>
          <a:xfrm>
            <a:off x="-376813" y="3960761"/>
            <a:ext cx="10993120" cy="1039338"/>
            <a:chOff x="690880" y="4339683"/>
            <a:chExt cx="10993120" cy="103933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204A617-1BF4-425D-B10E-38C494DF87D0}"/>
                </a:ext>
              </a:extLst>
            </p:cNvPr>
            <p:cNvSpPr txBox="1"/>
            <p:nvPr/>
          </p:nvSpPr>
          <p:spPr>
            <a:xfrm>
              <a:off x="690880" y="4339683"/>
              <a:ext cx="10993120" cy="5890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1">
                <a:lnSpc>
                  <a:spcPct val="150000"/>
                </a:lnSpc>
              </a:pPr>
              <a:r>
                <a:rPr lang="en-US" sz="2400" dirty="0"/>
                <a:t>Constant-width </a:t>
              </a:r>
              <a:r>
                <a:rPr lang="en-US" sz="2400" dirty="0">
                  <a:solidFill>
                    <a:schemeClr val="accent1"/>
                  </a:solidFill>
                </a:rPr>
                <a:t>monotone ROBPs  </a:t>
              </a:r>
              <a:r>
                <a:rPr lang="en-US" sz="2400" dirty="0"/>
                <a:t> </a:t>
              </a:r>
              <a:r>
                <a:rPr lang="en-US" dirty="0">
                  <a:solidFill>
                    <a:srgbClr val="C00000"/>
                  </a:solidFill>
                </a:rPr>
                <a:t>[Doron, </a:t>
              </a:r>
              <a:r>
                <a:rPr lang="en-US" dirty="0" err="1">
                  <a:solidFill>
                    <a:srgbClr val="C00000"/>
                  </a:solidFill>
                </a:rPr>
                <a:t>Meka</a:t>
              </a:r>
              <a:r>
                <a:rPr lang="en-US" dirty="0">
                  <a:solidFill>
                    <a:srgbClr val="C00000"/>
                  </a:solidFill>
                </a:rPr>
                <a:t>, </a:t>
              </a:r>
              <a:r>
                <a:rPr lang="en-US" dirty="0" err="1">
                  <a:solidFill>
                    <a:srgbClr val="C00000"/>
                  </a:solidFill>
                </a:rPr>
                <a:t>Reingold</a:t>
              </a:r>
              <a:r>
                <a:rPr lang="en-US" dirty="0">
                  <a:solidFill>
                    <a:srgbClr val="C00000"/>
                  </a:solidFill>
                </a:rPr>
                <a:t>, Tal, </a:t>
              </a:r>
              <a:r>
                <a:rPr lang="en-US" dirty="0" err="1">
                  <a:solidFill>
                    <a:srgbClr val="C00000"/>
                  </a:solidFill>
                </a:rPr>
                <a:t>Vadhan</a:t>
              </a:r>
              <a:r>
                <a:rPr lang="en-US" dirty="0">
                  <a:solidFill>
                    <a:srgbClr val="C00000"/>
                  </a:solidFill>
                </a:rPr>
                <a:t> 2021]</a:t>
              </a:r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FDB031D5-9078-4983-AEE4-A7A01ECE9624}"/>
                    </a:ext>
                  </a:extLst>
                </p:cNvPr>
                <p:cNvSpPr txBox="1"/>
                <p:nvPr/>
              </p:nvSpPr>
              <p:spPr>
                <a:xfrm rot="16200000">
                  <a:off x="2943040" y="4908609"/>
                  <a:ext cx="479159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⊆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FDB031D5-9078-4983-AEE4-A7A01ECE96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2943040" y="4908609"/>
                  <a:ext cx="479159" cy="46166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6" name="Thought Bubble: Cloud 15">
            <a:extLst>
              <a:ext uri="{FF2B5EF4-FFF2-40B4-BE49-F238E27FC236}">
                <a16:creationId xmlns:a16="http://schemas.microsoft.com/office/drawing/2014/main" id="{88E872E6-E58F-4F79-8C66-0FACC97D5E29}"/>
              </a:ext>
            </a:extLst>
          </p:cNvPr>
          <p:cNvSpPr/>
          <p:nvPr/>
        </p:nvSpPr>
        <p:spPr>
          <a:xfrm>
            <a:off x="9953625" y="1558141"/>
            <a:ext cx="2137153" cy="1201756"/>
          </a:xfrm>
          <a:prstGeom prst="cloudCallout">
            <a:avLst>
              <a:gd name="adj1" fmla="val -52834"/>
              <a:gd name="adj2" fmla="val -48235"/>
            </a:avLst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Switching lemma</a:t>
            </a:r>
            <a:endParaRPr lang="en-US" dirty="0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EB92841-D9E4-445E-A063-08741FE08D80}"/>
                  </a:ext>
                </a:extLst>
              </p:cNvPr>
              <p:cNvSpPr txBox="1"/>
              <p:nvPr/>
            </p:nvSpPr>
            <p:spPr>
              <a:xfrm>
                <a:off x="9391650" y="4549833"/>
                <a:ext cx="2699128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Also other classes, e.g., </a:t>
                </a:r>
                <a:r>
                  <a:rPr lang="en-US" dirty="0">
                    <a:solidFill>
                      <a:schemeClr val="accent1"/>
                    </a:solidFill>
                  </a:rPr>
                  <a:t>read-once polynomials</a:t>
                </a:r>
                <a:r>
                  <a:rPr lang="en-US" dirty="0">
                    <a:solidFill>
                      <a:schemeClr val="tx1"/>
                    </a:solidFill>
                  </a:rPr>
                  <a:t> over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GF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</m:oMath>
                </a14:m>
                <a:endParaRPr lang="en-US" sz="1400" dirty="0">
                  <a:solidFill>
                    <a:srgbClr val="C00000"/>
                  </a:solidFill>
                </a:endParaRPr>
              </a:p>
              <a:p>
                <a:br>
                  <a:rPr lang="en-US" sz="1400" dirty="0">
                    <a:solidFill>
                      <a:srgbClr val="C00000"/>
                    </a:solidFill>
                  </a:rPr>
                </a:br>
                <a:r>
                  <a:rPr lang="en-US" sz="1200" dirty="0">
                    <a:solidFill>
                      <a:srgbClr val="C00000"/>
                    </a:solidFill>
                  </a:rPr>
                  <a:t>[Lee, Viola 2020]</a:t>
                </a:r>
                <a:br>
                  <a:rPr lang="en-US" sz="1600" dirty="0">
                    <a:solidFill>
                      <a:srgbClr val="C00000"/>
                    </a:solidFill>
                  </a:rPr>
                </a:br>
                <a:r>
                  <a:rPr lang="en-US" sz="1600" dirty="0">
                    <a:solidFill>
                      <a:srgbClr val="C00000"/>
                    </a:solidFill>
                  </a:rPr>
                  <a:t>[</a:t>
                </a:r>
                <a:r>
                  <a:rPr lang="en-US" sz="1600" dirty="0" err="1">
                    <a:solidFill>
                      <a:srgbClr val="C00000"/>
                    </a:solidFill>
                  </a:rPr>
                  <a:t>Meka</a:t>
                </a:r>
                <a:r>
                  <a:rPr lang="en-US" sz="1600" dirty="0">
                    <a:solidFill>
                      <a:srgbClr val="C00000"/>
                    </a:solidFill>
                  </a:rPr>
                  <a:t>, </a:t>
                </a:r>
                <a:r>
                  <a:rPr lang="en-US" sz="1600" dirty="0" err="1">
                    <a:solidFill>
                      <a:srgbClr val="C00000"/>
                    </a:solidFill>
                  </a:rPr>
                  <a:t>Reingold</a:t>
                </a:r>
                <a:r>
                  <a:rPr lang="en-US" sz="1600" dirty="0">
                    <a:solidFill>
                      <a:srgbClr val="C00000"/>
                    </a:solidFill>
                  </a:rPr>
                  <a:t>, Tal 2019]</a:t>
                </a:r>
                <a:br>
                  <a:rPr lang="en-US" sz="1600" dirty="0">
                    <a:solidFill>
                      <a:srgbClr val="C00000"/>
                    </a:solidFill>
                  </a:rPr>
                </a:br>
                <a:r>
                  <a:rPr lang="en-US" sz="1200" dirty="0">
                    <a:solidFill>
                      <a:srgbClr val="C00000"/>
                    </a:solidFill>
                  </a:rPr>
                  <a:t>[Lee 2019]</a:t>
                </a:r>
                <a:br>
                  <a:rPr lang="en-US" sz="1400" dirty="0">
                    <a:solidFill>
                      <a:srgbClr val="C00000"/>
                    </a:solidFill>
                  </a:rPr>
                </a:br>
                <a:r>
                  <a:rPr lang="en-US" sz="1200" dirty="0">
                    <a:solidFill>
                      <a:srgbClr val="C00000"/>
                    </a:solidFill>
                  </a:rPr>
                  <a:t>[Doron, </a:t>
                </a:r>
                <a:r>
                  <a:rPr lang="en-US" sz="1200" dirty="0" err="1">
                    <a:solidFill>
                      <a:srgbClr val="C00000"/>
                    </a:solidFill>
                  </a:rPr>
                  <a:t>Hatami</a:t>
                </a:r>
                <a:r>
                  <a:rPr lang="en-US" sz="1200" dirty="0">
                    <a:solidFill>
                      <a:srgbClr val="C00000"/>
                    </a:solidFill>
                  </a:rPr>
                  <a:t>, H 2020]</a:t>
                </a:r>
                <a:endParaRPr lang="en-US" sz="16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EB92841-D9E4-445E-A063-08741FE08D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91650" y="4549833"/>
                <a:ext cx="2699128" cy="1938992"/>
              </a:xfrm>
              <a:prstGeom prst="rect">
                <a:avLst/>
              </a:prstGeom>
              <a:blipFill>
                <a:blip r:embed="rId6"/>
                <a:stretch>
                  <a:fillRect l="-2036" t="-1572" b="-15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48636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6" grpId="0" animBg="1"/>
      <p:bldP spid="1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57821-1FF6-4E77-92D7-49B51D37A3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166" y="87710"/>
            <a:ext cx="10515600" cy="1325563"/>
          </a:xfrm>
        </p:spPr>
        <p:txBody>
          <a:bodyPr/>
          <a:lstStyle/>
          <a:p>
            <a:r>
              <a:rPr lang="en-US" dirty="0"/>
              <a:t>Monotone ROBPs </a:t>
            </a:r>
            <a:r>
              <a:rPr lang="en-US" sz="2800" dirty="0">
                <a:solidFill>
                  <a:srgbClr val="C00000"/>
                </a:solidFill>
                <a:latin typeface="+mn-lt"/>
              </a:rPr>
              <a:t>[</a:t>
            </a:r>
            <a:r>
              <a:rPr lang="en-US" sz="2800" dirty="0" err="1">
                <a:solidFill>
                  <a:srgbClr val="C00000"/>
                </a:solidFill>
                <a:latin typeface="+mn-lt"/>
              </a:rPr>
              <a:t>Meka</a:t>
            </a:r>
            <a:r>
              <a:rPr lang="en-US" sz="2800" dirty="0">
                <a:solidFill>
                  <a:srgbClr val="C00000"/>
                </a:solidFill>
                <a:latin typeface="+mn-lt"/>
              </a:rPr>
              <a:t>, Zuckerman 2010]</a:t>
            </a:r>
            <a:endParaRPr lang="en-US" dirty="0">
              <a:solidFill>
                <a:srgbClr val="C00000"/>
              </a:solidFill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8A6CCB8-683A-4C1A-A90E-80C6BE83056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26878" y="1689736"/>
                <a:ext cx="10515600" cy="4977763"/>
              </a:xfrm>
            </p:spPr>
            <p:txBody>
              <a:bodyPr/>
              <a:lstStyle/>
              <a:p>
                <a:r>
                  <a:rPr lang="en-US" dirty="0"/>
                  <a:t>Assumption: Each transition is monotone </a:t>
                </a:r>
                <a:r>
                  <a:rPr lang="en-US" dirty="0">
                    <a:solidFill>
                      <a:schemeClr val="accent1"/>
                    </a:solidFill>
                  </a:rPr>
                  <a:t>as a function of the state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b="0" dirty="0"/>
                  <a:t>Equivalent: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∀</m:t>
                    </m:r>
                  </m:oMath>
                </a14:m>
                <a:r>
                  <a:rPr lang="en-US" dirty="0"/>
                  <a:t> layers,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lit/>
                      </m:rPr>
                      <a:rPr lang="en-US" b="0" i="1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0, 1</m:t>
                    </m:r>
                    <m:r>
                      <m:rPr>
                        <m:lit/>
                      </m:rP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,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-edges </a:t>
                </a:r>
                <a:r>
                  <a:rPr lang="en-US" dirty="0">
                    <a:solidFill>
                      <a:schemeClr val="accent1"/>
                    </a:solidFill>
                  </a:rPr>
                  <a:t>do not cross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8A6CCB8-683A-4C1A-A90E-80C6BE83056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6878" y="1689736"/>
                <a:ext cx="10515600" cy="4977763"/>
              </a:xfrm>
              <a:blipFill>
                <a:blip r:embed="rId2"/>
                <a:stretch>
                  <a:fillRect l="-1043" t="-19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3" name="Group 162">
            <a:extLst>
              <a:ext uri="{FF2B5EF4-FFF2-40B4-BE49-F238E27FC236}">
                <a16:creationId xmlns:a16="http://schemas.microsoft.com/office/drawing/2014/main" id="{D5B5A204-55D4-4F7A-8479-AC4EB1FE2B4C}"/>
              </a:ext>
            </a:extLst>
          </p:cNvPr>
          <p:cNvGrpSpPr/>
          <p:nvPr/>
        </p:nvGrpSpPr>
        <p:grpSpPr>
          <a:xfrm>
            <a:off x="10669890" y="1505071"/>
            <a:ext cx="1216092" cy="4009122"/>
            <a:chOff x="10680581" y="1489451"/>
            <a:chExt cx="1216092" cy="4009122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21482C6F-27DB-4C84-AFAB-80FDB983FE60}"/>
                </a:ext>
              </a:extLst>
            </p:cNvPr>
            <p:cNvCxnSpPr>
              <a:cxnSpLocks/>
              <a:stCxn id="12" idx="6"/>
              <a:endCxn id="17" idx="2"/>
            </p:cNvCxnSpPr>
            <p:nvPr/>
          </p:nvCxnSpPr>
          <p:spPr>
            <a:xfrm>
              <a:off x="10857865" y="4275266"/>
              <a:ext cx="861525" cy="0"/>
            </a:xfrm>
            <a:prstGeom prst="straightConnector1">
              <a:avLst/>
            </a:prstGeom>
            <a:ln w="12700">
              <a:solidFill>
                <a:schemeClr val="bg1">
                  <a:lumMod val="50000"/>
                </a:schemeClr>
              </a:solidFill>
              <a:prstDash val="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B4923162-54D7-4C76-85EA-C96D4A5FEEF4}"/>
                </a:ext>
              </a:extLst>
            </p:cNvPr>
            <p:cNvCxnSpPr>
              <a:cxnSpLocks/>
              <a:stCxn id="13" idx="7"/>
              <a:endCxn id="17" idx="3"/>
            </p:cNvCxnSpPr>
            <p:nvPr/>
          </p:nvCxnSpPr>
          <p:spPr>
            <a:xfrm flipV="1">
              <a:off x="10831902" y="4337945"/>
              <a:ext cx="913450" cy="736167"/>
            </a:xfrm>
            <a:prstGeom prst="straightConnector1">
              <a:avLst/>
            </a:prstGeom>
            <a:ln w="12700">
              <a:solidFill>
                <a:schemeClr val="bg1">
                  <a:lumMod val="50000"/>
                </a:schemeClr>
              </a:solidFill>
              <a:prstDash val="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6F26EAEF-E70F-49E7-AF78-725D5BE75249}"/>
                </a:ext>
              </a:extLst>
            </p:cNvPr>
            <p:cNvSpPr/>
            <p:nvPr/>
          </p:nvSpPr>
          <p:spPr>
            <a:xfrm>
              <a:off x="10680582" y="1602046"/>
              <a:ext cx="177283" cy="1772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0274364-89F9-432E-8A2C-FE3093709F75}"/>
                </a:ext>
              </a:extLst>
            </p:cNvPr>
            <p:cNvSpPr/>
            <p:nvPr/>
          </p:nvSpPr>
          <p:spPr>
            <a:xfrm>
              <a:off x="10680582" y="2463572"/>
              <a:ext cx="177283" cy="1772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B3CC7500-562B-4AE5-A58D-7FF45B6BF29F}"/>
                </a:ext>
              </a:extLst>
            </p:cNvPr>
            <p:cNvSpPr/>
            <p:nvPr/>
          </p:nvSpPr>
          <p:spPr>
            <a:xfrm>
              <a:off x="10680582" y="3325098"/>
              <a:ext cx="177283" cy="1772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BD0BFAB-78BC-4C7E-813F-6BCCEEA2FE52}"/>
                </a:ext>
              </a:extLst>
            </p:cNvPr>
            <p:cNvSpPr/>
            <p:nvPr/>
          </p:nvSpPr>
          <p:spPr>
            <a:xfrm>
              <a:off x="10680582" y="4186624"/>
              <a:ext cx="177283" cy="1772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BB9CA59E-D7F5-4EFB-AE2C-A272B18DF65D}"/>
                </a:ext>
              </a:extLst>
            </p:cNvPr>
            <p:cNvSpPr/>
            <p:nvPr/>
          </p:nvSpPr>
          <p:spPr>
            <a:xfrm>
              <a:off x="10680581" y="5048150"/>
              <a:ext cx="177283" cy="1772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8929A71B-FD89-471D-8DA4-33EE10284A3A}"/>
                </a:ext>
              </a:extLst>
            </p:cNvPr>
            <p:cNvSpPr/>
            <p:nvPr/>
          </p:nvSpPr>
          <p:spPr>
            <a:xfrm>
              <a:off x="11719390" y="1602046"/>
              <a:ext cx="177283" cy="1772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5D874410-C53B-40C5-83F5-D3E94DE00726}"/>
                </a:ext>
              </a:extLst>
            </p:cNvPr>
            <p:cNvSpPr/>
            <p:nvPr/>
          </p:nvSpPr>
          <p:spPr>
            <a:xfrm>
              <a:off x="11719390" y="2463572"/>
              <a:ext cx="177283" cy="1772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6635030E-FF5E-4FC3-A162-CF44D8BADB7D}"/>
                </a:ext>
              </a:extLst>
            </p:cNvPr>
            <p:cNvSpPr/>
            <p:nvPr/>
          </p:nvSpPr>
          <p:spPr>
            <a:xfrm>
              <a:off x="11719390" y="3325098"/>
              <a:ext cx="177283" cy="1772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6B93FE2D-705F-4BEE-B90E-2CB15D573EB7}"/>
                </a:ext>
              </a:extLst>
            </p:cNvPr>
            <p:cNvSpPr/>
            <p:nvPr/>
          </p:nvSpPr>
          <p:spPr>
            <a:xfrm>
              <a:off x="11719390" y="4186624"/>
              <a:ext cx="177283" cy="1772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DE2A69D3-4230-4819-BC0C-382365370ECC}"/>
                </a:ext>
              </a:extLst>
            </p:cNvPr>
            <p:cNvSpPr/>
            <p:nvPr/>
          </p:nvSpPr>
          <p:spPr>
            <a:xfrm>
              <a:off x="11719389" y="5048150"/>
              <a:ext cx="177283" cy="1772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818FE35D-6C59-469B-BD1E-B152650F5BE0}"/>
                </a:ext>
              </a:extLst>
            </p:cNvPr>
            <p:cNvCxnSpPr>
              <a:cxnSpLocks/>
              <a:stCxn id="9" idx="6"/>
              <a:endCxn id="15" idx="1"/>
            </p:cNvCxnSpPr>
            <p:nvPr/>
          </p:nvCxnSpPr>
          <p:spPr>
            <a:xfrm>
              <a:off x="10857865" y="1690688"/>
              <a:ext cx="887487" cy="79884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4F7DB443-504F-446E-86AF-2C8D803087E1}"/>
                </a:ext>
              </a:extLst>
            </p:cNvPr>
            <p:cNvCxnSpPr>
              <a:cxnSpLocks/>
              <a:stCxn id="10" idx="6"/>
              <a:endCxn id="15" idx="2"/>
            </p:cNvCxnSpPr>
            <p:nvPr/>
          </p:nvCxnSpPr>
          <p:spPr>
            <a:xfrm>
              <a:off x="10857865" y="2552214"/>
              <a:ext cx="861525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43E6245E-5A0B-474B-AB90-D0A095CA9F4A}"/>
                </a:ext>
              </a:extLst>
            </p:cNvPr>
            <p:cNvCxnSpPr>
              <a:cxnSpLocks/>
              <a:stCxn id="11" idx="7"/>
              <a:endCxn id="15" idx="3"/>
            </p:cNvCxnSpPr>
            <p:nvPr/>
          </p:nvCxnSpPr>
          <p:spPr>
            <a:xfrm flipV="1">
              <a:off x="10831903" y="2614893"/>
              <a:ext cx="913449" cy="736167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BC9B82DF-98BE-49F4-B721-CFF8637C5BD7}"/>
                </a:ext>
              </a:extLst>
            </p:cNvPr>
            <p:cNvCxnSpPr>
              <a:cxnSpLocks/>
              <a:stCxn id="13" idx="6"/>
              <a:endCxn id="18" idx="2"/>
            </p:cNvCxnSpPr>
            <p:nvPr/>
          </p:nvCxnSpPr>
          <p:spPr>
            <a:xfrm>
              <a:off x="10857864" y="5136792"/>
              <a:ext cx="861525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406B5975-CBF5-4F73-8812-F65702F4A585}"/>
                </a:ext>
              </a:extLst>
            </p:cNvPr>
            <p:cNvCxnSpPr>
              <a:cxnSpLocks/>
              <a:stCxn id="12" idx="7"/>
              <a:endCxn id="16" idx="3"/>
            </p:cNvCxnSpPr>
            <p:nvPr/>
          </p:nvCxnSpPr>
          <p:spPr>
            <a:xfrm flipV="1">
              <a:off x="10831903" y="3476419"/>
              <a:ext cx="913449" cy="736167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FBC3196-A112-44C5-BA62-2BEBB23A650A}"/>
                </a:ext>
              </a:extLst>
            </p:cNvPr>
            <p:cNvSpPr txBox="1"/>
            <p:nvPr/>
          </p:nvSpPr>
          <p:spPr>
            <a:xfrm>
              <a:off x="10965706" y="1489451"/>
              <a:ext cx="3359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236DF0E-2CF0-4A63-91A4-A717C37EF586}"/>
                </a:ext>
              </a:extLst>
            </p:cNvPr>
            <p:cNvSpPr txBox="1"/>
            <p:nvPr/>
          </p:nvSpPr>
          <p:spPr>
            <a:xfrm>
              <a:off x="10810302" y="2203246"/>
              <a:ext cx="3359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AFF6F6F-1F99-4FC1-88CF-EA81DB7DBDC5}"/>
                </a:ext>
              </a:extLst>
            </p:cNvPr>
            <p:cNvSpPr txBox="1"/>
            <p:nvPr/>
          </p:nvSpPr>
          <p:spPr>
            <a:xfrm>
              <a:off x="10769222" y="2925101"/>
              <a:ext cx="3359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CEC7CFE-E5F5-4AEA-B7C2-8CDD6449AA8D}"/>
                </a:ext>
              </a:extLst>
            </p:cNvPr>
            <p:cNvSpPr txBox="1"/>
            <p:nvPr/>
          </p:nvSpPr>
          <p:spPr>
            <a:xfrm>
              <a:off x="10941810" y="5129241"/>
              <a:ext cx="3359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FDAF5B1-19B8-4624-BB9E-B20FD9F937E2}"/>
                </a:ext>
              </a:extLst>
            </p:cNvPr>
            <p:cNvSpPr txBox="1"/>
            <p:nvPr/>
          </p:nvSpPr>
          <p:spPr>
            <a:xfrm>
              <a:off x="10769222" y="3734249"/>
              <a:ext cx="3359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43977B05-A3D2-4E8E-850A-F644DA2153C2}"/>
                </a:ext>
              </a:extLst>
            </p:cNvPr>
            <p:cNvCxnSpPr>
              <a:cxnSpLocks/>
              <a:stCxn id="9" idx="5"/>
              <a:endCxn id="16" idx="0"/>
            </p:cNvCxnSpPr>
            <p:nvPr/>
          </p:nvCxnSpPr>
          <p:spPr>
            <a:xfrm>
              <a:off x="10831903" y="1753367"/>
              <a:ext cx="976129" cy="1571731"/>
            </a:xfrm>
            <a:prstGeom prst="straightConnector1">
              <a:avLst/>
            </a:prstGeom>
            <a:ln w="12700">
              <a:solidFill>
                <a:schemeClr val="bg1">
                  <a:lumMod val="50000"/>
                </a:schemeClr>
              </a:solidFill>
              <a:prstDash val="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F688C4FD-0B93-4A07-8E41-467A1D65E2C5}"/>
                </a:ext>
              </a:extLst>
            </p:cNvPr>
            <p:cNvCxnSpPr>
              <a:cxnSpLocks/>
              <a:endCxn id="16" idx="1"/>
            </p:cNvCxnSpPr>
            <p:nvPr/>
          </p:nvCxnSpPr>
          <p:spPr>
            <a:xfrm>
              <a:off x="10831902" y="2614893"/>
              <a:ext cx="913450" cy="736167"/>
            </a:xfrm>
            <a:prstGeom prst="straightConnector1">
              <a:avLst/>
            </a:prstGeom>
            <a:ln w="12700">
              <a:solidFill>
                <a:schemeClr val="bg1">
                  <a:lumMod val="50000"/>
                </a:schemeClr>
              </a:solidFill>
              <a:prstDash val="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94FC6EFB-0FA3-4DF5-9145-E0DC35DCBF1A}"/>
                </a:ext>
              </a:extLst>
            </p:cNvPr>
            <p:cNvCxnSpPr>
              <a:cxnSpLocks/>
              <a:stCxn id="11" idx="5"/>
              <a:endCxn id="17" idx="1"/>
            </p:cNvCxnSpPr>
            <p:nvPr/>
          </p:nvCxnSpPr>
          <p:spPr>
            <a:xfrm>
              <a:off x="10831903" y="3476419"/>
              <a:ext cx="913449" cy="736167"/>
            </a:xfrm>
            <a:prstGeom prst="straightConnector1">
              <a:avLst/>
            </a:prstGeom>
            <a:ln w="12700">
              <a:solidFill>
                <a:schemeClr val="bg1">
                  <a:lumMod val="50000"/>
                </a:schemeClr>
              </a:solidFill>
              <a:prstDash val="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D2962C78-B544-43BD-B7B8-30196583B8E0}"/>
                  </a:ext>
                </a:extLst>
              </p:cNvPr>
              <p:cNvSpPr txBox="1"/>
              <p:nvPr/>
            </p:nvSpPr>
            <p:spPr>
              <a:xfrm>
                <a:off x="924979" y="3304895"/>
                <a:ext cx="8570719" cy="1928861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38100">
                <a:solidFill>
                  <a:schemeClr val="accent1"/>
                </a:solidFill>
              </a:ln>
            </p:spPr>
            <p:txBody>
              <a:bodyPr wrap="square" bIns="182880" rtlCol="0">
                <a:spAutoFit/>
              </a:bodyPr>
              <a:lstStyle/>
              <a:p>
                <a:pPr algn="ctr">
                  <a:lnSpc>
                    <a:spcPct val="150000"/>
                  </a:lnSpc>
                  <a:buClr>
                    <a:schemeClr val="tx1"/>
                  </a:buClr>
                </a:pPr>
                <a:r>
                  <a:rPr lang="en-US" dirty="0">
                    <a:solidFill>
                      <a:srgbClr val="C00000"/>
                    </a:solidFill>
                  </a:rPr>
                  <a:t>[Doron, </a:t>
                </a:r>
                <a:r>
                  <a:rPr lang="en-US" dirty="0" err="1">
                    <a:solidFill>
                      <a:srgbClr val="C00000"/>
                    </a:solidFill>
                  </a:rPr>
                  <a:t>Meka</a:t>
                </a:r>
                <a:r>
                  <a:rPr lang="en-US" dirty="0">
                    <a:solidFill>
                      <a:srgbClr val="C00000"/>
                    </a:solidFill>
                  </a:rPr>
                  <a:t>, </a:t>
                </a:r>
                <a:r>
                  <a:rPr lang="en-US" dirty="0" err="1">
                    <a:solidFill>
                      <a:srgbClr val="C00000"/>
                    </a:solidFill>
                  </a:rPr>
                  <a:t>Reingold</a:t>
                </a:r>
                <a:r>
                  <a:rPr lang="en-US" dirty="0">
                    <a:solidFill>
                      <a:srgbClr val="C00000"/>
                    </a:solidFill>
                  </a:rPr>
                  <a:t>, Tal, </a:t>
                </a:r>
                <a:r>
                  <a:rPr lang="en-US" dirty="0" err="1">
                    <a:solidFill>
                      <a:srgbClr val="C00000"/>
                    </a:solidFill>
                  </a:rPr>
                  <a:t>Vadhan</a:t>
                </a:r>
                <a:r>
                  <a:rPr lang="en-US" dirty="0">
                    <a:solidFill>
                      <a:srgbClr val="C00000"/>
                    </a:solidFill>
                  </a:rPr>
                  <a:t> 2021]</a:t>
                </a:r>
                <a:br>
                  <a:rPr lang="en-US" dirty="0">
                    <a:solidFill>
                      <a:srgbClr val="C00000"/>
                    </a:solidFill>
                  </a:rPr>
                </a:br>
                <a:r>
                  <a:rPr lang="en-US" sz="2800" b="1" dirty="0"/>
                  <a:t>Theorem</a:t>
                </a:r>
                <a:r>
                  <a:rPr lang="en-US" sz="2800" dirty="0"/>
                  <a:t>: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∃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 explicit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-PRG for width-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 length-</a:t>
                </a:r>
                <a14:m>
                  <m:oMath xmlns:m="http://schemas.openxmlformats.org/officeDocument/2006/math">
                    <m:r>
                      <a:rPr lang="en-US" sz="2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 </a:t>
                </a:r>
                <a:r>
                  <a:rPr lang="en-US" sz="2800" dirty="0">
                    <a:solidFill>
                      <a:schemeClr val="accent1"/>
                    </a:solidFill>
                  </a:rPr>
                  <a:t>monotone</a:t>
                </a:r>
                <a:r>
                  <a:rPr lang="en-US" sz="2800" dirty="0">
                    <a:solidFill>
                      <a:schemeClr val="tx1"/>
                    </a:solidFill>
                  </a:rPr>
                  <a:t> ROBPs with seed length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</m:acc>
                    <m:d>
                      <m:dPr>
                        <m:ctrlP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func>
                          <m:funcPr>
                            <m:ctrlP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8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m:rPr>
                                    <m:lit/>
                                  </m:rPr>
                                  <a:rPr lang="en-US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US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</m:d>
                          </m:e>
                        </m:func>
                      </m:e>
                    </m:d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D2962C78-B544-43BD-B7B8-30196583B8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4979" y="3304895"/>
                <a:ext cx="8570719" cy="192886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18473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B110E-07DC-4D72-824E-53640CCA7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3455"/>
            <a:ext cx="10515600" cy="1325563"/>
          </a:xfrm>
        </p:spPr>
        <p:txBody>
          <a:bodyPr/>
          <a:lstStyle/>
          <a:p>
            <a:r>
              <a:rPr lang="en-US" dirty="0"/>
              <a:t>Challenge: </a:t>
            </a:r>
            <a:r>
              <a:rPr lang="en-US" dirty="0">
                <a:solidFill>
                  <a:schemeClr val="accent1"/>
                </a:solidFill>
              </a:rPr>
              <a:t>Parity gates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E2BBF4F-AFFF-44D7-BCC7-BCDA84BE9AB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18373" y="1333346"/>
                <a:ext cx="11268303" cy="5568393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>
                    <a:solidFill>
                      <a:schemeClr val="tx1"/>
                    </a:solidFill>
                  </a:rPr>
                  <a:t>can be computed by a constant-width ROBP, then so can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∘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PARITY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Early termination approach seems to break down here 🙁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dirty="0" err="1"/>
                  <a:t>Derandomization</a:t>
                </a:r>
                <a:r>
                  <a:rPr lang="en-US" dirty="0"/>
                  <a:t> </a:t>
                </a:r>
                <a:r>
                  <a:rPr lang="en-US" dirty="0">
                    <a:solidFill>
                      <a:schemeClr val="accent1"/>
                    </a:solidFill>
                  </a:rPr>
                  <a:t>without PRGs?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E2BBF4F-AFFF-44D7-BCC7-BCDA84BE9AB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8373" y="1333346"/>
                <a:ext cx="11268303" cy="5568393"/>
              </a:xfrm>
              <a:blipFill>
                <a:blip r:embed="rId2"/>
                <a:stretch>
                  <a:fillRect l="-9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15D6E2D8-AABE-490D-999C-AE760011F72C}"/>
              </a:ext>
            </a:extLst>
          </p:cNvPr>
          <p:cNvGrpSpPr/>
          <p:nvPr/>
        </p:nvGrpSpPr>
        <p:grpSpPr>
          <a:xfrm>
            <a:off x="1830826" y="3538230"/>
            <a:ext cx="8775573" cy="2758268"/>
            <a:chOff x="1281945" y="3282347"/>
            <a:chExt cx="8954890" cy="2814629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6EC55D82-04B0-4F0A-A747-B77277EE7F2C}"/>
                </a:ext>
              </a:extLst>
            </p:cNvPr>
            <p:cNvCxnSpPr>
              <a:cxnSpLocks/>
              <a:stCxn id="68" idx="0"/>
              <a:endCxn id="42" idx="5"/>
            </p:cNvCxnSpPr>
            <p:nvPr/>
          </p:nvCxnSpPr>
          <p:spPr>
            <a:xfrm flipH="1" flipV="1">
              <a:off x="8757772" y="4537307"/>
              <a:ext cx="737324" cy="42705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5BA13C85-E1AC-451F-9254-5E838F062870}"/>
                </a:ext>
              </a:extLst>
            </p:cNvPr>
            <p:cNvCxnSpPr>
              <a:cxnSpLocks/>
              <a:stCxn id="72" idx="1"/>
              <a:endCxn id="44" idx="5"/>
            </p:cNvCxnSpPr>
            <p:nvPr/>
          </p:nvCxnSpPr>
          <p:spPr>
            <a:xfrm flipH="1" flipV="1">
              <a:off x="4106728" y="4430459"/>
              <a:ext cx="1479273" cy="57166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08202B94-BE6B-424E-A0BA-3835E584CE1E}"/>
                </a:ext>
              </a:extLst>
            </p:cNvPr>
            <p:cNvCxnSpPr>
              <a:cxnSpLocks/>
              <a:stCxn id="70" idx="0"/>
              <a:endCxn id="42" idx="3"/>
            </p:cNvCxnSpPr>
            <p:nvPr/>
          </p:nvCxnSpPr>
          <p:spPr>
            <a:xfrm flipV="1">
              <a:off x="7729691" y="4537307"/>
              <a:ext cx="681280" cy="34924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41E7AFA1-8F93-46EA-A489-9BFB43F8125C}"/>
                </a:ext>
              </a:extLst>
            </p:cNvPr>
            <p:cNvCxnSpPr>
              <a:cxnSpLocks/>
              <a:stCxn id="76" idx="7"/>
              <a:endCxn id="44" idx="3"/>
            </p:cNvCxnSpPr>
            <p:nvPr/>
          </p:nvCxnSpPr>
          <p:spPr>
            <a:xfrm flipV="1">
              <a:off x="2254133" y="4430459"/>
              <a:ext cx="1505794" cy="57333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8CC9096C-F220-43FC-B983-3683F307BF4B}"/>
                </a:ext>
              </a:extLst>
            </p:cNvPr>
            <p:cNvGrpSpPr/>
            <p:nvPr/>
          </p:nvGrpSpPr>
          <p:grpSpPr>
            <a:xfrm>
              <a:off x="6180859" y="3282347"/>
              <a:ext cx="490451" cy="490451"/>
              <a:chOff x="6180859" y="1690687"/>
              <a:chExt cx="490451" cy="490451"/>
            </a:xfrm>
          </p:grpSpPr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1C157418-0E1C-48FE-946E-AE5E7689F056}"/>
                  </a:ext>
                </a:extLst>
              </p:cNvPr>
              <p:cNvSpPr/>
              <p:nvPr/>
            </p:nvSpPr>
            <p:spPr>
              <a:xfrm>
                <a:off x="6180859" y="1690687"/>
                <a:ext cx="490451" cy="49045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9" name="TextBox 78">
                    <a:extLst>
                      <a:ext uri="{FF2B5EF4-FFF2-40B4-BE49-F238E27FC236}">
                        <a16:creationId xmlns:a16="http://schemas.microsoft.com/office/drawing/2014/main" id="{774D2510-6AF0-481D-A02F-E0731E1B09AC}"/>
                      </a:ext>
                    </a:extLst>
                  </p:cNvPr>
                  <p:cNvSpPr txBox="1"/>
                  <p:nvPr/>
                </p:nvSpPr>
                <p:spPr>
                  <a:xfrm>
                    <a:off x="6180859" y="1751246"/>
                    <a:ext cx="490451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∧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79" name="TextBox 78">
                    <a:extLst>
                      <a:ext uri="{FF2B5EF4-FFF2-40B4-BE49-F238E27FC236}">
                        <a16:creationId xmlns:a16="http://schemas.microsoft.com/office/drawing/2014/main" id="{774D2510-6AF0-481D-A02F-E0731E1B09A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80859" y="1751246"/>
                    <a:ext cx="490451" cy="369332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E62E8B6D-3AF8-4584-AFA7-B81A038C8F01}"/>
                </a:ext>
              </a:extLst>
            </p:cNvPr>
            <p:cNvGrpSpPr/>
            <p:nvPr/>
          </p:nvGrpSpPr>
          <p:grpSpPr>
            <a:xfrm>
              <a:off x="1835507" y="4931969"/>
              <a:ext cx="490451" cy="490451"/>
              <a:chOff x="5605549" y="1795549"/>
              <a:chExt cx="490451" cy="490451"/>
            </a:xfrm>
          </p:grpSpPr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61F2AF47-C7EE-436A-919A-97C200E6A26E}"/>
                  </a:ext>
                </a:extLst>
              </p:cNvPr>
              <p:cNvSpPr/>
              <p:nvPr/>
            </p:nvSpPr>
            <p:spPr>
              <a:xfrm>
                <a:off x="5605549" y="1795549"/>
                <a:ext cx="490451" cy="49045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7" name="TextBox 76">
                    <a:extLst>
                      <a:ext uri="{FF2B5EF4-FFF2-40B4-BE49-F238E27FC236}">
                        <a16:creationId xmlns:a16="http://schemas.microsoft.com/office/drawing/2014/main" id="{AF980246-D8DA-46B9-89A4-60E5AE3B156B}"/>
                      </a:ext>
                    </a:extLst>
                  </p:cNvPr>
                  <p:cNvSpPr txBox="1"/>
                  <p:nvPr/>
                </p:nvSpPr>
                <p:spPr>
                  <a:xfrm>
                    <a:off x="5605549" y="1856108"/>
                    <a:ext cx="490451" cy="37687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⊕</m:t>
                          </m:r>
                        </m:oMath>
                      </m:oMathPara>
                    </a14:m>
                    <a:endParaRPr lang="en-US" dirty="0">
                      <a:solidFill>
                        <a:schemeClr val="accent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7" name="TextBox 76">
                    <a:extLst>
                      <a:ext uri="{FF2B5EF4-FFF2-40B4-BE49-F238E27FC236}">
                        <a16:creationId xmlns:a16="http://schemas.microsoft.com/office/drawing/2014/main" id="{AF980246-D8DA-46B9-89A4-60E5AE3B156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05549" y="1856108"/>
                    <a:ext cx="490451" cy="376879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b="-491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5013E1CA-630E-48E9-B4CE-E1510B37C317}"/>
                </a:ext>
              </a:extLst>
            </p:cNvPr>
            <p:cNvGrpSpPr/>
            <p:nvPr/>
          </p:nvGrpSpPr>
          <p:grpSpPr>
            <a:xfrm>
              <a:off x="3510054" y="4930295"/>
              <a:ext cx="490451" cy="490451"/>
              <a:chOff x="5605549" y="1795549"/>
              <a:chExt cx="490451" cy="490451"/>
            </a:xfrm>
          </p:grpSpPr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479D97FE-759C-46BE-B36F-BD4A1FD707ED}"/>
                  </a:ext>
                </a:extLst>
              </p:cNvPr>
              <p:cNvSpPr/>
              <p:nvPr/>
            </p:nvSpPr>
            <p:spPr>
              <a:xfrm>
                <a:off x="5605549" y="1795549"/>
                <a:ext cx="490451" cy="49045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5" name="TextBox 74">
                    <a:extLst>
                      <a:ext uri="{FF2B5EF4-FFF2-40B4-BE49-F238E27FC236}">
                        <a16:creationId xmlns:a16="http://schemas.microsoft.com/office/drawing/2014/main" id="{7DEC17F5-1CF2-4990-93E5-C0EAFB193D30}"/>
                      </a:ext>
                    </a:extLst>
                  </p:cNvPr>
                  <p:cNvSpPr txBox="1"/>
                  <p:nvPr/>
                </p:nvSpPr>
                <p:spPr>
                  <a:xfrm>
                    <a:off x="5605549" y="1856108"/>
                    <a:ext cx="490451" cy="37687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⊕</m:t>
                          </m:r>
                        </m:oMath>
                      </m:oMathPara>
                    </a14:m>
                    <a:endParaRPr lang="en-US" dirty="0">
                      <a:solidFill>
                        <a:schemeClr val="accent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5" name="TextBox 74">
                    <a:extLst>
                      <a:ext uri="{FF2B5EF4-FFF2-40B4-BE49-F238E27FC236}">
                        <a16:creationId xmlns:a16="http://schemas.microsoft.com/office/drawing/2014/main" id="{7DEC17F5-1CF2-4990-93E5-C0EAFB193D3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05549" y="1856108"/>
                    <a:ext cx="490451" cy="376879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b="-491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7B04D537-679C-4A23-A94A-85ED737A9A5D}"/>
                </a:ext>
              </a:extLst>
            </p:cNvPr>
            <p:cNvGrpSpPr/>
            <p:nvPr/>
          </p:nvGrpSpPr>
          <p:grpSpPr>
            <a:xfrm>
              <a:off x="5514176" y="4930296"/>
              <a:ext cx="490451" cy="490451"/>
              <a:chOff x="5605549" y="1795549"/>
              <a:chExt cx="490451" cy="490451"/>
            </a:xfrm>
          </p:grpSpPr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03EC29EE-0BF9-4C5A-A15C-722BF15CE3F8}"/>
                  </a:ext>
                </a:extLst>
              </p:cNvPr>
              <p:cNvSpPr/>
              <p:nvPr/>
            </p:nvSpPr>
            <p:spPr>
              <a:xfrm>
                <a:off x="5605549" y="1795549"/>
                <a:ext cx="490451" cy="49045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659E2702-2CC5-4D3E-90C9-AFD0DA2E6355}"/>
                      </a:ext>
                    </a:extLst>
                  </p:cNvPr>
                  <p:cNvSpPr txBox="1"/>
                  <p:nvPr/>
                </p:nvSpPr>
                <p:spPr>
                  <a:xfrm>
                    <a:off x="5605549" y="1856108"/>
                    <a:ext cx="490451" cy="37687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⊕</m:t>
                          </m:r>
                        </m:oMath>
                      </m:oMathPara>
                    </a14:m>
                    <a:endParaRPr lang="en-US" dirty="0">
                      <a:solidFill>
                        <a:schemeClr val="accent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659E2702-2CC5-4D3E-90C9-AFD0DA2E635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05549" y="1856108"/>
                    <a:ext cx="490451" cy="376879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b="-491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B95D4B99-400E-4B45-8725-D4D1B9375E8F}"/>
                </a:ext>
              </a:extLst>
            </p:cNvPr>
            <p:cNvGrpSpPr/>
            <p:nvPr/>
          </p:nvGrpSpPr>
          <p:grpSpPr>
            <a:xfrm>
              <a:off x="7484465" y="4886547"/>
              <a:ext cx="490451" cy="490451"/>
              <a:chOff x="5605549" y="1795549"/>
              <a:chExt cx="490451" cy="490451"/>
            </a:xfrm>
          </p:grpSpPr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933F16F0-2FEC-45F3-AC9A-FB90D5B4AD28}"/>
                  </a:ext>
                </a:extLst>
              </p:cNvPr>
              <p:cNvSpPr/>
              <p:nvPr/>
            </p:nvSpPr>
            <p:spPr>
              <a:xfrm>
                <a:off x="5605549" y="1795549"/>
                <a:ext cx="490451" cy="49045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1" name="TextBox 70">
                    <a:extLst>
                      <a:ext uri="{FF2B5EF4-FFF2-40B4-BE49-F238E27FC236}">
                        <a16:creationId xmlns:a16="http://schemas.microsoft.com/office/drawing/2014/main" id="{BCD7B9CF-2526-4022-A0B5-78FFA86179E3}"/>
                      </a:ext>
                    </a:extLst>
                  </p:cNvPr>
                  <p:cNvSpPr txBox="1"/>
                  <p:nvPr/>
                </p:nvSpPr>
                <p:spPr>
                  <a:xfrm>
                    <a:off x="5605549" y="1856108"/>
                    <a:ext cx="490451" cy="37687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⊕</m:t>
                          </m:r>
                        </m:oMath>
                      </m:oMathPara>
                    </a14:m>
                    <a:endParaRPr lang="en-US" dirty="0">
                      <a:solidFill>
                        <a:schemeClr val="accent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1" name="TextBox 70">
                    <a:extLst>
                      <a:ext uri="{FF2B5EF4-FFF2-40B4-BE49-F238E27FC236}">
                        <a16:creationId xmlns:a16="http://schemas.microsoft.com/office/drawing/2014/main" id="{BCD7B9CF-2526-4022-A0B5-78FFA86179E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05549" y="1856108"/>
                    <a:ext cx="490451" cy="376879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b="-491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3A13F63F-6401-447E-A969-044FC9FEB82F}"/>
                </a:ext>
              </a:extLst>
            </p:cNvPr>
            <p:cNvGrpSpPr/>
            <p:nvPr/>
          </p:nvGrpSpPr>
          <p:grpSpPr>
            <a:xfrm>
              <a:off x="9249870" y="4964362"/>
              <a:ext cx="490451" cy="490451"/>
              <a:chOff x="5605549" y="1795549"/>
              <a:chExt cx="490451" cy="490451"/>
            </a:xfrm>
          </p:grpSpPr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750DA82E-DBE0-4A27-B345-B39845996B14}"/>
                  </a:ext>
                </a:extLst>
              </p:cNvPr>
              <p:cNvSpPr/>
              <p:nvPr/>
            </p:nvSpPr>
            <p:spPr>
              <a:xfrm>
                <a:off x="5605549" y="1795549"/>
                <a:ext cx="490451" cy="49045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9" name="TextBox 68">
                    <a:extLst>
                      <a:ext uri="{FF2B5EF4-FFF2-40B4-BE49-F238E27FC236}">
                        <a16:creationId xmlns:a16="http://schemas.microsoft.com/office/drawing/2014/main" id="{65510A00-990B-4CF8-AD6B-65484E71D911}"/>
                      </a:ext>
                    </a:extLst>
                  </p:cNvPr>
                  <p:cNvSpPr txBox="1"/>
                  <p:nvPr/>
                </p:nvSpPr>
                <p:spPr>
                  <a:xfrm>
                    <a:off x="5605549" y="1856108"/>
                    <a:ext cx="490451" cy="37687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⊕</m:t>
                          </m:r>
                        </m:oMath>
                      </m:oMathPara>
                    </a14:m>
                    <a:endParaRPr lang="en-US" dirty="0">
                      <a:solidFill>
                        <a:schemeClr val="accent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9" name="TextBox 68">
                    <a:extLst>
                      <a:ext uri="{FF2B5EF4-FFF2-40B4-BE49-F238E27FC236}">
                        <a16:creationId xmlns:a16="http://schemas.microsoft.com/office/drawing/2014/main" id="{65510A00-990B-4CF8-AD6B-65484E71D91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05549" y="1856108"/>
                    <a:ext cx="490451" cy="376879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b="-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94A7FD0-E724-4CEC-B0D6-608744894F72}"/>
                </a:ext>
              </a:extLst>
            </p:cNvPr>
            <p:cNvCxnSpPr>
              <a:cxnSpLocks/>
              <a:stCxn id="74" idx="0"/>
              <a:endCxn id="44" idx="4"/>
            </p:cNvCxnSpPr>
            <p:nvPr/>
          </p:nvCxnSpPr>
          <p:spPr>
            <a:xfrm flipV="1">
              <a:off x="3755280" y="4502284"/>
              <a:ext cx="178048" cy="42801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DABAE10F-DDC9-4025-93E4-CD7F252026DF}"/>
                </a:ext>
              </a:extLst>
            </p:cNvPr>
            <p:cNvGrpSpPr/>
            <p:nvPr/>
          </p:nvGrpSpPr>
          <p:grpSpPr>
            <a:xfrm>
              <a:off x="1281945" y="5592208"/>
              <a:ext cx="490451" cy="490451"/>
              <a:chOff x="2546638" y="3090949"/>
              <a:chExt cx="490451" cy="490451"/>
            </a:xfrm>
          </p:grpSpPr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ACAFFEA4-1DD2-45A7-A97C-10382F35B198}"/>
                  </a:ext>
                </a:extLst>
              </p:cNvPr>
              <p:cNvSpPr/>
              <p:nvPr/>
            </p:nvSpPr>
            <p:spPr>
              <a:xfrm>
                <a:off x="2546638" y="3090949"/>
                <a:ext cx="490451" cy="49045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7" name="TextBox 66">
                    <a:extLst>
                      <a:ext uri="{FF2B5EF4-FFF2-40B4-BE49-F238E27FC236}">
                        <a16:creationId xmlns:a16="http://schemas.microsoft.com/office/drawing/2014/main" id="{19BE706B-FAE9-44D0-B49E-1BF9F3FE10A8}"/>
                      </a:ext>
                    </a:extLst>
                  </p:cNvPr>
                  <p:cNvSpPr txBox="1"/>
                  <p:nvPr/>
                </p:nvSpPr>
                <p:spPr>
                  <a:xfrm>
                    <a:off x="2546638" y="3151508"/>
                    <a:ext cx="490451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8" name="TextBox 47">
                    <a:extLst>
                      <a:ext uri="{FF2B5EF4-FFF2-40B4-BE49-F238E27FC236}">
                        <a16:creationId xmlns:a16="http://schemas.microsoft.com/office/drawing/2014/main" id="{71CBA31E-70BF-4CB2-A14D-A70DF4EB6CE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46638" y="3151508"/>
                    <a:ext cx="490451" cy="369332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C7DA0EDB-B4B3-4235-884F-AC0102296462}"/>
                </a:ext>
              </a:extLst>
            </p:cNvPr>
            <p:cNvGrpSpPr/>
            <p:nvPr/>
          </p:nvGrpSpPr>
          <p:grpSpPr>
            <a:xfrm>
              <a:off x="2143843" y="5587950"/>
              <a:ext cx="490451" cy="490451"/>
              <a:chOff x="2546638" y="3090949"/>
              <a:chExt cx="490451" cy="490451"/>
            </a:xfrm>
          </p:grpSpPr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6C3F685A-DB55-45D8-BC7C-7F261284743D}"/>
                  </a:ext>
                </a:extLst>
              </p:cNvPr>
              <p:cNvSpPr/>
              <p:nvPr/>
            </p:nvSpPr>
            <p:spPr>
              <a:xfrm>
                <a:off x="2546638" y="3090949"/>
                <a:ext cx="490451" cy="49045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5" name="TextBox 64">
                    <a:extLst>
                      <a:ext uri="{FF2B5EF4-FFF2-40B4-BE49-F238E27FC236}">
                        <a16:creationId xmlns:a16="http://schemas.microsoft.com/office/drawing/2014/main" id="{7B940912-A0CC-4EA7-BD9B-E4535CF09985}"/>
                      </a:ext>
                    </a:extLst>
                  </p:cNvPr>
                  <p:cNvSpPr txBox="1"/>
                  <p:nvPr/>
                </p:nvSpPr>
                <p:spPr>
                  <a:xfrm>
                    <a:off x="2546638" y="3151508"/>
                    <a:ext cx="490451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52" name="TextBox 51">
                    <a:extLst>
                      <a:ext uri="{FF2B5EF4-FFF2-40B4-BE49-F238E27FC236}">
                        <a16:creationId xmlns:a16="http://schemas.microsoft.com/office/drawing/2014/main" id="{F0C87DCA-D243-4FF1-B325-DDB498A0A89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46638" y="3151508"/>
                    <a:ext cx="490451" cy="369332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CDD2CB97-9B0B-4F4E-80A5-7B601AEA148C}"/>
                </a:ext>
              </a:extLst>
            </p:cNvPr>
            <p:cNvGrpSpPr/>
            <p:nvPr/>
          </p:nvGrpSpPr>
          <p:grpSpPr>
            <a:xfrm>
              <a:off x="2971360" y="5597347"/>
              <a:ext cx="539963" cy="490451"/>
              <a:chOff x="2497126" y="3090949"/>
              <a:chExt cx="539963" cy="490451"/>
            </a:xfrm>
          </p:grpSpPr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A942F0EC-BCFF-4058-8BC8-46A43EEDFB33}"/>
                  </a:ext>
                </a:extLst>
              </p:cNvPr>
              <p:cNvSpPr/>
              <p:nvPr/>
            </p:nvSpPr>
            <p:spPr>
              <a:xfrm>
                <a:off x="2546638" y="3090949"/>
                <a:ext cx="490451" cy="49045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3" name="TextBox 62">
                    <a:extLst>
                      <a:ext uri="{FF2B5EF4-FFF2-40B4-BE49-F238E27FC236}">
                        <a16:creationId xmlns:a16="http://schemas.microsoft.com/office/drawing/2014/main" id="{365D3E6A-BD7B-4804-A4AE-4AAB9FB5CE64}"/>
                      </a:ext>
                    </a:extLst>
                  </p:cNvPr>
                  <p:cNvSpPr txBox="1"/>
                  <p:nvPr/>
                </p:nvSpPr>
                <p:spPr>
                  <a:xfrm>
                    <a:off x="2497126" y="3151508"/>
                    <a:ext cx="490451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¬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55" name="TextBox 54">
                    <a:extLst>
                      <a:ext uri="{FF2B5EF4-FFF2-40B4-BE49-F238E27FC236}">
                        <a16:creationId xmlns:a16="http://schemas.microsoft.com/office/drawing/2014/main" id="{6E78F0A2-1104-42BC-8A38-1D7E4B4A5C7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497126" y="3151508"/>
                    <a:ext cx="490451" cy="369332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r="-10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BAC26B81-631D-44B7-9FF3-20C58A966D71}"/>
                </a:ext>
              </a:extLst>
            </p:cNvPr>
            <p:cNvGrpSpPr/>
            <p:nvPr/>
          </p:nvGrpSpPr>
          <p:grpSpPr>
            <a:xfrm>
              <a:off x="3897901" y="5597238"/>
              <a:ext cx="490451" cy="490451"/>
              <a:chOff x="2546638" y="3090949"/>
              <a:chExt cx="490451" cy="490451"/>
            </a:xfrm>
          </p:grpSpPr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152DD3D4-541C-4834-8359-36D3CCE8E3E4}"/>
                  </a:ext>
                </a:extLst>
              </p:cNvPr>
              <p:cNvSpPr/>
              <p:nvPr/>
            </p:nvSpPr>
            <p:spPr>
              <a:xfrm>
                <a:off x="2546638" y="3090949"/>
                <a:ext cx="490451" cy="49045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1" name="TextBox 60">
                    <a:extLst>
                      <a:ext uri="{FF2B5EF4-FFF2-40B4-BE49-F238E27FC236}">
                        <a16:creationId xmlns:a16="http://schemas.microsoft.com/office/drawing/2014/main" id="{B65BF6FD-2654-479F-A8DE-5A125EBEB0BC}"/>
                      </a:ext>
                    </a:extLst>
                  </p:cNvPr>
                  <p:cNvSpPr txBox="1"/>
                  <p:nvPr/>
                </p:nvSpPr>
                <p:spPr>
                  <a:xfrm>
                    <a:off x="2546638" y="3151508"/>
                    <a:ext cx="490451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58" name="TextBox 57">
                    <a:extLst>
                      <a:ext uri="{FF2B5EF4-FFF2-40B4-BE49-F238E27FC236}">
                        <a16:creationId xmlns:a16="http://schemas.microsoft.com/office/drawing/2014/main" id="{BDF313AD-9732-4B9C-8F62-F97246475D5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46638" y="3151508"/>
                    <a:ext cx="490451" cy="369332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D6C49D24-B73D-465E-84F8-0D22E1368075}"/>
                </a:ext>
              </a:extLst>
            </p:cNvPr>
            <p:cNvGrpSpPr/>
            <p:nvPr/>
          </p:nvGrpSpPr>
          <p:grpSpPr>
            <a:xfrm>
              <a:off x="5502906" y="5606525"/>
              <a:ext cx="490451" cy="490451"/>
              <a:chOff x="2546638" y="3090949"/>
              <a:chExt cx="490451" cy="490451"/>
            </a:xfrm>
          </p:grpSpPr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C32F5888-F4AC-4454-919C-F72D614DBA18}"/>
                  </a:ext>
                </a:extLst>
              </p:cNvPr>
              <p:cNvSpPr/>
              <p:nvPr/>
            </p:nvSpPr>
            <p:spPr>
              <a:xfrm>
                <a:off x="2546638" y="3090949"/>
                <a:ext cx="490451" cy="49045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9" name="TextBox 58">
                    <a:extLst>
                      <a:ext uri="{FF2B5EF4-FFF2-40B4-BE49-F238E27FC236}">
                        <a16:creationId xmlns:a16="http://schemas.microsoft.com/office/drawing/2014/main" id="{59571A82-05AA-4944-8E5E-A1C900A56686}"/>
                      </a:ext>
                    </a:extLst>
                  </p:cNvPr>
                  <p:cNvSpPr txBox="1"/>
                  <p:nvPr/>
                </p:nvSpPr>
                <p:spPr>
                  <a:xfrm>
                    <a:off x="2546638" y="3151508"/>
                    <a:ext cx="490451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61" name="TextBox 60">
                    <a:extLst>
                      <a:ext uri="{FF2B5EF4-FFF2-40B4-BE49-F238E27FC236}">
                        <a16:creationId xmlns:a16="http://schemas.microsoft.com/office/drawing/2014/main" id="{63E4AFC3-AB60-44C4-9F35-E9D6FEE6AE9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46638" y="3151508"/>
                    <a:ext cx="490451" cy="369332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740B9B9F-8B2B-4162-BD8F-928EC014DB17}"/>
                </a:ext>
              </a:extLst>
            </p:cNvPr>
            <p:cNvGrpSpPr/>
            <p:nvPr/>
          </p:nvGrpSpPr>
          <p:grpSpPr>
            <a:xfrm>
              <a:off x="4624557" y="5601450"/>
              <a:ext cx="539963" cy="490451"/>
              <a:chOff x="2497126" y="3090949"/>
              <a:chExt cx="539963" cy="490451"/>
            </a:xfrm>
          </p:grpSpPr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4B6A0BAA-8B8A-40B0-9264-5A1512E8B316}"/>
                  </a:ext>
                </a:extLst>
              </p:cNvPr>
              <p:cNvSpPr/>
              <p:nvPr/>
            </p:nvSpPr>
            <p:spPr>
              <a:xfrm>
                <a:off x="2546638" y="3090949"/>
                <a:ext cx="490451" cy="49045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7" name="TextBox 56">
                    <a:extLst>
                      <a:ext uri="{FF2B5EF4-FFF2-40B4-BE49-F238E27FC236}">
                        <a16:creationId xmlns:a16="http://schemas.microsoft.com/office/drawing/2014/main" id="{02A2648B-EC60-47CD-A33A-0F87C2A645C1}"/>
                      </a:ext>
                    </a:extLst>
                  </p:cNvPr>
                  <p:cNvSpPr txBox="1"/>
                  <p:nvPr/>
                </p:nvSpPr>
                <p:spPr>
                  <a:xfrm>
                    <a:off x="2497126" y="3151508"/>
                    <a:ext cx="490451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¬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889633D9-04F1-4BDB-A7B1-C20E1558329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497126" y="3151508"/>
                    <a:ext cx="490451" cy="369332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 r="-987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C7CFF6E9-4C3E-423F-8010-CC5D4DD69247}"/>
                </a:ext>
              </a:extLst>
            </p:cNvPr>
            <p:cNvGrpSpPr/>
            <p:nvPr/>
          </p:nvGrpSpPr>
          <p:grpSpPr>
            <a:xfrm>
              <a:off x="6354260" y="5587949"/>
              <a:ext cx="490451" cy="490451"/>
              <a:chOff x="2546638" y="3090949"/>
              <a:chExt cx="490451" cy="490451"/>
            </a:xfrm>
          </p:grpSpPr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E22B14D4-458B-4177-B6FA-73CEA9A3EF52}"/>
                  </a:ext>
                </a:extLst>
              </p:cNvPr>
              <p:cNvSpPr/>
              <p:nvPr/>
            </p:nvSpPr>
            <p:spPr>
              <a:xfrm>
                <a:off x="2546638" y="3090949"/>
                <a:ext cx="490451" cy="49045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5" name="TextBox 54">
                    <a:extLst>
                      <a:ext uri="{FF2B5EF4-FFF2-40B4-BE49-F238E27FC236}">
                        <a16:creationId xmlns:a16="http://schemas.microsoft.com/office/drawing/2014/main" id="{DAADBAFC-8CC5-447D-B152-7721E0469F17}"/>
                      </a:ext>
                    </a:extLst>
                  </p:cNvPr>
                  <p:cNvSpPr txBox="1"/>
                  <p:nvPr/>
                </p:nvSpPr>
                <p:spPr>
                  <a:xfrm>
                    <a:off x="2546638" y="3151508"/>
                    <a:ext cx="490451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67" name="TextBox 66">
                    <a:extLst>
                      <a:ext uri="{FF2B5EF4-FFF2-40B4-BE49-F238E27FC236}">
                        <a16:creationId xmlns:a16="http://schemas.microsoft.com/office/drawing/2014/main" id="{B09CED91-FCF5-4A22-998A-09EB6F4B323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46638" y="3151508"/>
                    <a:ext cx="490451" cy="369332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97202083-75C1-4EC8-861B-09A5484D356A}"/>
                </a:ext>
              </a:extLst>
            </p:cNvPr>
            <p:cNvGrpSpPr/>
            <p:nvPr/>
          </p:nvGrpSpPr>
          <p:grpSpPr>
            <a:xfrm>
              <a:off x="7110916" y="5587949"/>
              <a:ext cx="539963" cy="490451"/>
              <a:chOff x="2497126" y="3090949"/>
              <a:chExt cx="539963" cy="490451"/>
            </a:xfrm>
          </p:grpSpPr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3AE2C801-D874-4A44-B046-2DE6AD4C30A7}"/>
                  </a:ext>
                </a:extLst>
              </p:cNvPr>
              <p:cNvSpPr/>
              <p:nvPr/>
            </p:nvSpPr>
            <p:spPr>
              <a:xfrm>
                <a:off x="2546638" y="3090949"/>
                <a:ext cx="490451" cy="49045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3" name="TextBox 52">
                    <a:extLst>
                      <a:ext uri="{FF2B5EF4-FFF2-40B4-BE49-F238E27FC236}">
                        <a16:creationId xmlns:a16="http://schemas.microsoft.com/office/drawing/2014/main" id="{465E7E07-4857-4024-A967-45DB11DF63AB}"/>
                      </a:ext>
                    </a:extLst>
                  </p:cNvPr>
                  <p:cNvSpPr txBox="1"/>
                  <p:nvPr/>
                </p:nvSpPr>
                <p:spPr>
                  <a:xfrm>
                    <a:off x="2497126" y="3151508"/>
                    <a:ext cx="490451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¬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70" name="TextBox 69">
                    <a:extLst>
                      <a:ext uri="{FF2B5EF4-FFF2-40B4-BE49-F238E27FC236}">
                        <a16:creationId xmlns:a16="http://schemas.microsoft.com/office/drawing/2014/main" id="{8F313F2C-99C9-4F43-BA62-1284F1EB9A9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497126" y="3151508"/>
                    <a:ext cx="490451" cy="369332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 r="-10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CA17680E-5A0B-40D8-8E2A-4F136545497C}"/>
                </a:ext>
              </a:extLst>
            </p:cNvPr>
            <p:cNvGrpSpPr/>
            <p:nvPr/>
          </p:nvGrpSpPr>
          <p:grpSpPr>
            <a:xfrm>
              <a:off x="7912903" y="5604454"/>
              <a:ext cx="539963" cy="490451"/>
              <a:chOff x="2497126" y="3090949"/>
              <a:chExt cx="539963" cy="490451"/>
            </a:xfrm>
          </p:grpSpPr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D38E9D5B-D0BA-4052-9905-3126D0773A39}"/>
                  </a:ext>
                </a:extLst>
              </p:cNvPr>
              <p:cNvSpPr/>
              <p:nvPr/>
            </p:nvSpPr>
            <p:spPr>
              <a:xfrm>
                <a:off x="2546638" y="3090949"/>
                <a:ext cx="490451" cy="49045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1" name="TextBox 50">
                    <a:extLst>
                      <a:ext uri="{FF2B5EF4-FFF2-40B4-BE49-F238E27FC236}">
                        <a16:creationId xmlns:a16="http://schemas.microsoft.com/office/drawing/2014/main" id="{7BE21247-454B-4CBA-A04D-20EB9BE48881}"/>
                      </a:ext>
                    </a:extLst>
                  </p:cNvPr>
                  <p:cNvSpPr txBox="1"/>
                  <p:nvPr/>
                </p:nvSpPr>
                <p:spPr>
                  <a:xfrm>
                    <a:off x="2497126" y="3151508"/>
                    <a:ext cx="490451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¬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381640CD-A30C-4C8C-99C5-BC14C07F5C9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497126" y="3151508"/>
                    <a:ext cx="490451" cy="369332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 r="-875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683EEBA4-7ECC-4C3F-90B4-88434DDBEE35}"/>
                </a:ext>
              </a:extLst>
            </p:cNvPr>
            <p:cNvGrpSpPr/>
            <p:nvPr/>
          </p:nvGrpSpPr>
          <p:grpSpPr>
            <a:xfrm>
              <a:off x="8769599" y="5597237"/>
              <a:ext cx="490451" cy="490451"/>
              <a:chOff x="2546638" y="3090949"/>
              <a:chExt cx="490451" cy="490451"/>
            </a:xfrm>
          </p:grpSpPr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3D402561-90D0-481F-ADAD-A60CCCD7CD0B}"/>
                  </a:ext>
                </a:extLst>
              </p:cNvPr>
              <p:cNvSpPr/>
              <p:nvPr/>
            </p:nvSpPr>
            <p:spPr>
              <a:xfrm>
                <a:off x="2546638" y="3090949"/>
                <a:ext cx="490451" cy="49045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E3AAD5BF-9BEF-46FD-BA89-033D2F3B2948}"/>
                      </a:ext>
                    </a:extLst>
                  </p:cNvPr>
                  <p:cNvSpPr txBox="1"/>
                  <p:nvPr/>
                </p:nvSpPr>
                <p:spPr>
                  <a:xfrm>
                    <a:off x="2546638" y="3151508"/>
                    <a:ext cx="490451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76" name="TextBox 75">
                    <a:extLst>
                      <a:ext uri="{FF2B5EF4-FFF2-40B4-BE49-F238E27FC236}">
                        <a16:creationId xmlns:a16="http://schemas.microsoft.com/office/drawing/2014/main" id="{007F8498-C994-4866-9264-4C70BF9CD3D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46638" y="3151508"/>
                    <a:ext cx="490451" cy="369332"/>
                  </a:xfrm>
                  <a:prstGeom prst="rect">
                    <a:avLst/>
                  </a:prstGeom>
                  <a:blipFill>
                    <a:blip r:embed="rId2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B05BC030-05B8-42DC-95A0-E896B47B305F}"/>
                </a:ext>
              </a:extLst>
            </p:cNvPr>
            <p:cNvGrpSpPr/>
            <p:nvPr/>
          </p:nvGrpSpPr>
          <p:grpSpPr>
            <a:xfrm>
              <a:off x="9746384" y="5604454"/>
              <a:ext cx="490451" cy="490451"/>
              <a:chOff x="2546638" y="3090949"/>
              <a:chExt cx="490451" cy="490451"/>
            </a:xfrm>
          </p:grpSpPr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249C4E00-E0C5-4726-AE00-092450A66794}"/>
                  </a:ext>
                </a:extLst>
              </p:cNvPr>
              <p:cNvSpPr/>
              <p:nvPr/>
            </p:nvSpPr>
            <p:spPr>
              <a:xfrm>
                <a:off x="2546638" y="3090949"/>
                <a:ext cx="490451" cy="49045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7" name="TextBox 46">
                    <a:extLst>
                      <a:ext uri="{FF2B5EF4-FFF2-40B4-BE49-F238E27FC236}">
                        <a16:creationId xmlns:a16="http://schemas.microsoft.com/office/drawing/2014/main" id="{3F9F17F8-ECE7-49C3-9FC3-FBDF0D0B61EA}"/>
                      </a:ext>
                    </a:extLst>
                  </p:cNvPr>
                  <p:cNvSpPr txBox="1"/>
                  <p:nvPr/>
                </p:nvSpPr>
                <p:spPr>
                  <a:xfrm>
                    <a:off x="2546638" y="3151508"/>
                    <a:ext cx="490451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79" name="TextBox 78">
                    <a:extLst>
                      <a:ext uri="{FF2B5EF4-FFF2-40B4-BE49-F238E27FC236}">
                        <a16:creationId xmlns:a16="http://schemas.microsoft.com/office/drawing/2014/main" id="{886F2EFF-64EE-4852-A210-8E8D2AA67DD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46638" y="3151508"/>
                    <a:ext cx="490451" cy="369332"/>
                  </a:xfrm>
                  <a:prstGeom prst="rect">
                    <a:avLst/>
                  </a:prstGeom>
                  <a:blipFill>
                    <a:blip r:embed="rId2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EA6E3B88-68A1-47C9-8CB5-61638D9986FB}"/>
                </a:ext>
              </a:extLst>
            </p:cNvPr>
            <p:cNvCxnSpPr>
              <a:cxnSpLocks/>
              <a:stCxn id="66" idx="7"/>
              <a:endCxn id="76" idx="3"/>
            </p:cNvCxnSpPr>
            <p:nvPr/>
          </p:nvCxnSpPr>
          <p:spPr>
            <a:xfrm flipV="1">
              <a:off x="1700571" y="5350595"/>
              <a:ext cx="206761" cy="31343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6DC33F37-B0A3-4F02-9D72-374DA1D9279E}"/>
                </a:ext>
              </a:extLst>
            </p:cNvPr>
            <p:cNvCxnSpPr>
              <a:cxnSpLocks/>
              <a:stCxn id="64" idx="0"/>
              <a:endCxn id="76" idx="5"/>
            </p:cNvCxnSpPr>
            <p:nvPr/>
          </p:nvCxnSpPr>
          <p:spPr>
            <a:xfrm flipH="1" flipV="1">
              <a:off x="2254133" y="5350595"/>
              <a:ext cx="134936" cy="23735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FE4F9781-E476-46DC-BB0D-0E345797C25F}"/>
                </a:ext>
              </a:extLst>
            </p:cNvPr>
            <p:cNvCxnSpPr>
              <a:cxnSpLocks/>
              <a:stCxn id="62" idx="0"/>
              <a:endCxn id="74" idx="3"/>
            </p:cNvCxnSpPr>
            <p:nvPr/>
          </p:nvCxnSpPr>
          <p:spPr>
            <a:xfrm flipV="1">
              <a:off x="3266098" y="5348921"/>
              <a:ext cx="315781" cy="24842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08A7E1B3-3DA0-4780-9391-2A639D278FD6}"/>
                </a:ext>
              </a:extLst>
            </p:cNvPr>
            <p:cNvCxnSpPr>
              <a:cxnSpLocks/>
              <a:stCxn id="60" idx="0"/>
              <a:endCxn id="74" idx="5"/>
            </p:cNvCxnSpPr>
            <p:nvPr/>
          </p:nvCxnSpPr>
          <p:spPr>
            <a:xfrm flipH="1" flipV="1">
              <a:off x="3928680" y="5348921"/>
              <a:ext cx="214447" cy="24831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1F531406-0AB2-4B9B-B1E7-849BFD54F7BA}"/>
                </a:ext>
              </a:extLst>
            </p:cNvPr>
            <p:cNvCxnSpPr>
              <a:cxnSpLocks/>
              <a:stCxn id="56" idx="7"/>
              <a:endCxn id="72" idx="3"/>
            </p:cNvCxnSpPr>
            <p:nvPr/>
          </p:nvCxnSpPr>
          <p:spPr>
            <a:xfrm flipV="1">
              <a:off x="5092695" y="5348922"/>
              <a:ext cx="493306" cy="324353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55F6AF0-8C3B-4EAE-A95C-50409AA4EBEB}"/>
                </a:ext>
              </a:extLst>
            </p:cNvPr>
            <p:cNvCxnSpPr>
              <a:cxnSpLocks/>
              <a:stCxn id="58" idx="0"/>
              <a:endCxn id="72" idx="4"/>
            </p:cNvCxnSpPr>
            <p:nvPr/>
          </p:nvCxnSpPr>
          <p:spPr>
            <a:xfrm flipV="1">
              <a:off x="5748132" y="5420747"/>
              <a:ext cx="11270" cy="18577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41A290E-1FA1-4AEE-989A-7D7CC7D1830E}"/>
                </a:ext>
              </a:extLst>
            </p:cNvPr>
            <p:cNvCxnSpPr>
              <a:cxnSpLocks/>
              <a:stCxn id="54" idx="1"/>
              <a:endCxn id="72" idx="5"/>
            </p:cNvCxnSpPr>
            <p:nvPr/>
          </p:nvCxnSpPr>
          <p:spPr>
            <a:xfrm flipH="1" flipV="1">
              <a:off x="5932802" y="5348922"/>
              <a:ext cx="493283" cy="31085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5B0731B4-EBB2-4B3D-A282-17234BE41E58}"/>
                </a:ext>
              </a:extLst>
            </p:cNvPr>
            <p:cNvCxnSpPr>
              <a:cxnSpLocks/>
              <a:stCxn id="52" idx="0"/>
              <a:endCxn id="70" idx="3"/>
            </p:cNvCxnSpPr>
            <p:nvPr/>
          </p:nvCxnSpPr>
          <p:spPr>
            <a:xfrm flipV="1">
              <a:off x="7405654" y="5305173"/>
              <a:ext cx="150636" cy="28277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9BBBFFC-50EE-46BE-90EA-79D9A0CC670F}"/>
                </a:ext>
              </a:extLst>
            </p:cNvPr>
            <p:cNvCxnSpPr>
              <a:cxnSpLocks/>
              <a:stCxn id="50" idx="0"/>
              <a:endCxn id="70" idx="5"/>
            </p:cNvCxnSpPr>
            <p:nvPr/>
          </p:nvCxnSpPr>
          <p:spPr>
            <a:xfrm flipH="1" flipV="1">
              <a:off x="7903091" y="5305173"/>
              <a:ext cx="304550" cy="29928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6F7A6228-12E4-410F-9FF8-F4E1FAA826C8}"/>
                </a:ext>
              </a:extLst>
            </p:cNvPr>
            <p:cNvCxnSpPr>
              <a:cxnSpLocks/>
              <a:stCxn id="48" idx="0"/>
              <a:endCxn id="68" idx="3"/>
            </p:cNvCxnSpPr>
            <p:nvPr/>
          </p:nvCxnSpPr>
          <p:spPr>
            <a:xfrm flipV="1">
              <a:off x="9014825" y="5382988"/>
              <a:ext cx="306870" cy="21424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545F61B-4B00-45FA-8DF9-4CEDD9BFADAF}"/>
                </a:ext>
              </a:extLst>
            </p:cNvPr>
            <p:cNvCxnSpPr>
              <a:cxnSpLocks/>
              <a:stCxn id="46" idx="0"/>
              <a:endCxn id="68" idx="5"/>
            </p:cNvCxnSpPr>
            <p:nvPr/>
          </p:nvCxnSpPr>
          <p:spPr>
            <a:xfrm flipH="1" flipV="1">
              <a:off x="9668496" y="5382988"/>
              <a:ext cx="323114" cy="22146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4AA4C145-AEB2-453C-83B2-D08034D99A29}"/>
                </a:ext>
              </a:extLst>
            </p:cNvPr>
            <p:cNvGrpSpPr/>
            <p:nvPr/>
          </p:nvGrpSpPr>
          <p:grpSpPr>
            <a:xfrm>
              <a:off x="3688102" y="4011833"/>
              <a:ext cx="490451" cy="490451"/>
              <a:chOff x="4134106" y="2851677"/>
              <a:chExt cx="490451" cy="490451"/>
            </a:xfrm>
          </p:grpSpPr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F14FA949-33B9-49F7-9813-990B39AAD527}"/>
                  </a:ext>
                </a:extLst>
              </p:cNvPr>
              <p:cNvSpPr/>
              <p:nvPr/>
            </p:nvSpPr>
            <p:spPr>
              <a:xfrm>
                <a:off x="4134106" y="2851677"/>
                <a:ext cx="490451" cy="49045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5DA3D471-958B-4ABA-BFA5-FA6C3EEEED6C}"/>
                      </a:ext>
                    </a:extLst>
                  </p:cNvPr>
                  <p:cNvSpPr txBox="1"/>
                  <p:nvPr/>
                </p:nvSpPr>
                <p:spPr>
                  <a:xfrm>
                    <a:off x="4134106" y="2912236"/>
                    <a:ext cx="490451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∨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5DA3D471-958B-4ABA-BFA5-FA6C3EEEED6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34106" y="2912236"/>
                    <a:ext cx="490451" cy="369332"/>
                  </a:xfrm>
                  <a:prstGeom prst="rect">
                    <a:avLst/>
                  </a:prstGeom>
                  <a:blipFill>
                    <a:blip r:embed="rId2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48B95FF7-2498-4CC2-B997-8141F930752A}"/>
                </a:ext>
              </a:extLst>
            </p:cNvPr>
            <p:cNvGrpSpPr/>
            <p:nvPr/>
          </p:nvGrpSpPr>
          <p:grpSpPr>
            <a:xfrm>
              <a:off x="8339146" y="4118681"/>
              <a:ext cx="490451" cy="490451"/>
              <a:chOff x="7912903" y="2810715"/>
              <a:chExt cx="490451" cy="490451"/>
            </a:xfrm>
          </p:grpSpPr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2110405D-6194-4838-971F-538EA480B439}"/>
                  </a:ext>
                </a:extLst>
              </p:cNvPr>
              <p:cNvSpPr/>
              <p:nvPr/>
            </p:nvSpPr>
            <p:spPr>
              <a:xfrm>
                <a:off x="7912903" y="2810715"/>
                <a:ext cx="490451" cy="49045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3" name="TextBox 42">
                    <a:extLst>
                      <a:ext uri="{FF2B5EF4-FFF2-40B4-BE49-F238E27FC236}">
                        <a16:creationId xmlns:a16="http://schemas.microsoft.com/office/drawing/2014/main" id="{8116AD0B-7304-4130-BA88-69E01839F649}"/>
                      </a:ext>
                    </a:extLst>
                  </p:cNvPr>
                  <p:cNvSpPr txBox="1"/>
                  <p:nvPr/>
                </p:nvSpPr>
                <p:spPr>
                  <a:xfrm>
                    <a:off x="7912903" y="2871274"/>
                    <a:ext cx="490451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∨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3" name="TextBox 42">
                    <a:extLst>
                      <a:ext uri="{FF2B5EF4-FFF2-40B4-BE49-F238E27FC236}">
                        <a16:creationId xmlns:a16="http://schemas.microsoft.com/office/drawing/2014/main" id="{8116AD0B-7304-4130-BA88-69E01839F64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912903" y="2871274"/>
                    <a:ext cx="490451" cy="369332"/>
                  </a:xfrm>
                  <a:prstGeom prst="rect">
                    <a:avLst/>
                  </a:prstGeom>
                  <a:blipFill>
                    <a:blip r:embed="rId2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6003C0EC-13D2-4EB9-B00A-9FA0ED455CB2}"/>
                </a:ext>
              </a:extLst>
            </p:cNvPr>
            <p:cNvCxnSpPr>
              <a:cxnSpLocks/>
              <a:stCxn id="44" idx="7"/>
              <a:endCxn id="78" idx="3"/>
            </p:cNvCxnSpPr>
            <p:nvPr/>
          </p:nvCxnSpPr>
          <p:spPr>
            <a:xfrm flipV="1">
              <a:off x="4106728" y="3700973"/>
              <a:ext cx="2145956" cy="38268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E7B3334-9D48-49BA-B946-BDD99D7BE69D}"/>
                </a:ext>
              </a:extLst>
            </p:cNvPr>
            <p:cNvCxnSpPr>
              <a:cxnSpLocks/>
              <a:stCxn id="42" idx="1"/>
              <a:endCxn id="78" idx="5"/>
            </p:cNvCxnSpPr>
            <p:nvPr/>
          </p:nvCxnSpPr>
          <p:spPr>
            <a:xfrm flipH="1" flipV="1">
              <a:off x="6599485" y="3700973"/>
              <a:ext cx="1811486" cy="489533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91972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8C8202-172D-474F-B97F-06F5585185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035" y="2140029"/>
            <a:ext cx="11929929" cy="2577941"/>
          </a:xfrm>
        </p:spPr>
        <p:txBody>
          <a:bodyPr>
            <a:normAutofit/>
          </a:bodyPr>
          <a:lstStyle/>
          <a:p>
            <a:pPr algn="ctr"/>
            <a:r>
              <a:rPr lang="en-US" sz="5400" dirty="0">
                <a:latin typeface="+mn-lt"/>
              </a:rPr>
              <a:t>Theme 2:</a:t>
            </a:r>
            <a:br>
              <a:rPr lang="en-US" sz="5400" dirty="0">
                <a:latin typeface="+mn-lt"/>
              </a:rPr>
            </a:br>
            <a:r>
              <a:rPr lang="en-US" sz="5400" dirty="0">
                <a:solidFill>
                  <a:schemeClr val="accent1"/>
                </a:solidFill>
                <a:latin typeface="+mn-lt"/>
              </a:rPr>
              <a:t>Inverse Laplacian</a:t>
            </a:r>
            <a:r>
              <a:rPr lang="en-US" sz="5400" dirty="0">
                <a:latin typeface="+mn-lt"/>
              </a:rPr>
              <a:t> Perspective</a:t>
            </a:r>
          </a:p>
        </p:txBody>
      </p:sp>
    </p:spTree>
    <p:extLst>
      <p:ext uri="{BB962C8B-B14F-4D97-AF65-F5344CB8AC3E}">
        <p14:creationId xmlns:p14="http://schemas.microsoft.com/office/powerpoint/2010/main" val="8929833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7EC09A-CFED-46D4-A139-409485C334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7787" y="0"/>
            <a:ext cx="11668125" cy="1325563"/>
          </a:xfrm>
        </p:spPr>
        <p:txBody>
          <a:bodyPr/>
          <a:lstStyle/>
          <a:p>
            <a:r>
              <a:rPr lang="en-US" dirty="0"/>
              <a:t>Matrix of expectations of subprograms</a:t>
            </a:r>
            <a:endParaRPr lang="en-US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D37A35F-6EE3-4995-807F-9A09EE51402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19075" y="1249332"/>
                <a:ext cx="11668125" cy="5042508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200000"/>
                  </a:lnSpc>
                </a:pPr>
                <a:r>
                  <a:rPr lang="en-US" dirty="0"/>
                  <a:t>Suppose we are </a:t>
                </a:r>
                <a:r>
                  <a:rPr lang="en-US" dirty="0">
                    <a:solidFill>
                      <a:schemeClr val="accent1"/>
                    </a:solidFill>
                  </a:rPr>
                  <a:t>given</a:t>
                </a:r>
                <a:r>
                  <a:rPr lang="en-US" dirty="0"/>
                  <a:t> a width-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dirty="0"/>
                  <a:t> length-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ROBP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. Our job is to estimate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</m:oMath>
                </a14:m>
                <a:endParaRPr lang="en-US" dirty="0"/>
              </a:p>
              <a:p>
                <a:pPr>
                  <a:lnSpc>
                    <a:spcPct val="200000"/>
                  </a:lnSpc>
                </a:pPr>
                <a:r>
                  <a:rPr lang="en-US" dirty="0"/>
                  <a:t>We might as well estimate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for every </a:t>
                </a:r>
                <a:r>
                  <a:rPr lang="en-US" dirty="0">
                    <a:solidFill>
                      <a:schemeClr val="accent1"/>
                    </a:solidFill>
                  </a:rPr>
                  <a:t>subprogram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</m:oMath>
                </a14:m>
                <a:endParaRPr lang="en-US" dirty="0"/>
              </a:p>
              <a:p>
                <a:pPr>
                  <a:lnSpc>
                    <a:spcPct val="200000"/>
                  </a:lnSpc>
                </a:pPr>
                <a:r>
                  <a:rPr lang="en-US" dirty="0"/>
                  <a:t>Collect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>
                    <a:solidFill>
                      <a:schemeClr val="accent1"/>
                    </a:solidFill>
                  </a:rPr>
                  <a:t>matrix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dirty="0"/>
                  <a:t> 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number of vertices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lang="en-US" dirty="0"/>
              </a:p>
              <a:p>
                <a:pPr lvl="1">
                  <a:lnSpc>
                    <a:spcPct val="200000"/>
                  </a:lnSpc>
                </a:pPr>
                <a:r>
                  <a:rPr lang="en-US" b="0" dirty="0"/>
                  <a:t>I.e.,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sub>
                        </m:sSub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>
                  <a:lnSpc>
                    <a:spcPct val="200000"/>
                  </a:lnSpc>
                  <a:spcBef>
                    <a:spcPts val="0"/>
                  </a:spcBef>
                </a:pPr>
                <a:r>
                  <a:rPr lang="en-US" dirty="0"/>
                  <a:t>We want to compute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acc>
                  </m:oMath>
                </a14:m>
                <a:r>
                  <a:rPr lang="en-US" dirty="0"/>
                  <a:t> such that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endParaRPr lang="en-US" b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D37A35F-6EE3-4995-807F-9A09EE51402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19075" y="1249332"/>
                <a:ext cx="11668125" cy="5042508"/>
              </a:xfrm>
              <a:blipFill>
                <a:blip r:embed="rId2"/>
                <a:stretch>
                  <a:fillRect l="-9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79133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3A7BD7-C70A-4F03-83D9-3E69D3A4A8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Coins are costly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0157F1-07ED-4D19-8370-F5FB36E334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95625"/>
            <a:ext cx="10515600" cy="308133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Randomness is an </a:t>
            </a:r>
            <a:r>
              <a:rPr lang="en-US" dirty="0">
                <a:solidFill>
                  <a:schemeClr val="accent1"/>
                </a:solidFill>
              </a:rPr>
              <a:t>expensive computational resource</a:t>
            </a:r>
          </a:p>
          <a:p>
            <a:pPr>
              <a:lnSpc>
                <a:spcPct val="150000"/>
              </a:lnSpc>
            </a:pPr>
            <a:r>
              <a:rPr lang="en-US" dirty="0"/>
              <a:t>Like time or space</a:t>
            </a:r>
          </a:p>
          <a:p>
            <a:pPr>
              <a:lnSpc>
                <a:spcPct val="150000"/>
              </a:lnSpc>
            </a:pPr>
            <a:r>
              <a:rPr lang="en-US" dirty="0"/>
              <a:t>Using less randomness is better than using more randomness</a:t>
            </a:r>
          </a:p>
        </p:txBody>
      </p:sp>
      <p:pic>
        <p:nvPicPr>
          <p:cNvPr id="4" name="Picture 3" descr="A black and white photo of a coin&#10;&#10;Description automatically generated">
            <a:extLst>
              <a:ext uri="{FF2B5EF4-FFF2-40B4-BE49-F238E27FC236}">
                <a16:creationId xmlns:a16="http://schemas.microsoft.com/office/drawing/2014/main" id="{AB0E2695-8A55-4058-B5FF-C811D8F913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951810" cy="951810"/>
          </a:xfrm>
          <a:prstGeom prst="rect">
            <a:avLst/>
          </a:prstGeom>
        </p:spPr>
      </p:pic>
      <p:pic>
        <p:nvPicPr>
          <p:cNvPr id="5" name="Picture 4" descr="A close up of a coin&#10;&#10;Description automatically generated">
            <a:extLst>
              <a:ext uri="{FF2B5EF4-FFF2-40B4-BE49-F238E27FC236}">
                <a16:creationId xmlns:a16="http://schemas.microsoft.com/office/drawing/2014/main" id="{E5E90FC2-7DBC-4854-B74F-E3E4CE386E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010" y="1690689"/>
            <a:ext cx="951809" cy="951809"/>
          </a:xfrm>
          <a:prstGeom prst="rect">
            <a:avLst/>
          </a:prstGeom>
        </p:spPr>
      </p:pic>
      <p:pic>
        <p:nvPicPr>
          <p:cNvPr id="6" name="Picture 5" descr="A black and white photo of a coin&#10;&#10;Description automatically generated">
            <a:extLst>
              <a:ext uri="{FF2B5EF4-FFF2-40B4-BE49-F238E27FC236}">
                <a16:creationId xmlns:a16="http://schemas.microsoft.com/office/drawing/2014/main" id="{CA5B24D8-F867-4412-A415-70B7FC5553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1819" y="1667910"/>
            <a:ext cx="951810" cy="951810"/>
          </a:xfrm>
          <a:prstGeom prst="rect">
            <a:avLst/>
          </a:prstGeom>
        </p:spPr>
      </p:pic>
      <p:pic>
        <p:nvPicPr>
          <p:cNvPr id="7" name="Picture 6" descr="A black and white photo of a coin&#10;&#10;Description automatically generated">
            <a:extLst>
              <a:ext uri="{FF2B5EF4-FFF2-40B4-BE49-F238E27FC236}">
                <a16:creationId xmlns:a16="http://schemas.microsoft.com/office/drawing/2014/main" id="{EC7E12A9-B4CF-495D-8946-63C19F3299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3628" y="1690688"/>
            <a:ext cx="951810" cy="951810"/>
          </a:xfrm>
          <a:prstGeom prst="rect">
            <a:avLst/>
          </a:prstGeom>
        </p:spPr>
      </p:pic>
      <p:pic>
        <p:nvPicPr>
          <p:cNvPr id="8" name="Picture 7" descr="A black and white photo of a coin&#10;&#10;Description automatically generated">
            <a:extLst>
              <a:ext uri="{FF2B5EF4-FFF2-40B4-BE49-F238E27FC236}">
                <a16:creationId xmlns:a16="http://schemas.microsoft.com/office/drawing/2014/main" id="{E9E6B9EE-56E3-45B3-8484-67556E2A62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437" y="1690688"/>
            <a:ext cx="951810" cy="951810"/>
          </a:xfrm>
          <a:prstGeom prst="rect">
            <a:avLst/>
          </a:prstGeom>
        </p:spPr>
      </p:pic>
      <p:pic>
        <p:nvPicPr>
          <p:cNvPr id="9" name="Picture 8" descr="A close up of a coin&#10;&#10;Description automatically generated">
            <a:extLst>
              <a:ext uri="{FF2B5EF4-FFF2-40B4-BE49-F238E27FC236}">
                <a16:creationId xmlns:a16="http://schemas.microsoft.com/office/drawing/2014/main" id="{A4B1535E-9E1A-48D5-B3EC-0E4F9E8E63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7247" y="1690689"/>
            <a:ext cx="951809" cy="951809"/>
          </a:xfrm>
          <a:prstGeom prst="rect">
            <a:avLst/>
          </a:prstGeom>
        </p:spPr>
      </p:pic>
      <p:pic>
        <p:nvPicPr>
          <p:cNvPr id="10" name="Picture 9" descr="A close up of a coin&#10;&#10;Description automatically generated">
            <a:extLst>
              <a:ext uri="{FF2B5EF4-FFF2-40B4-BE49-F238E27FC236}">
                <a16:creationId xmlns:a16="http://schemas.microsoft.com/office/drawing/2014/main" id="{5B207EF2-EACD-4D45-A18F-C8D21369C7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9056" y="1667911"/>
            <a:ext cx="951809" cy="951809"/>
          </a:xfrm>
          <a:prstGeom prst="rect">
            <a:avLst/>
          </a:prstGeom>
        </p:spPr>
      </p:pic>
      <p:pic>
        <p:nvPicPr>
          <p:cNvPr id="11" name="Picture 10" descr="A black and white photo of a coin&#10;&#10;Description automatically generated">
            <a:extLst>
              <a:ext uri="{FF2B5EF4-FFF2-40B4-BE49-F238E27FC236}">
                <a16:creationId xmlns:a16="http://schemas.microsoft.com/office/drawing/2014/main" id="{93C2C4E3-B594-4962-B8D4-283E444F6F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0864" y="1690688"/>
            <a:ext cx="951810" cy="951810"/>
          </a:xfrm>
          <a:prstGeom prst="rect">
            <a:avLst/>
          </a:prstGeom>
        </p:spPr>
      </p:pic>
      <p:pic>
        <p:nvPicPr>
          <p:cNvPr id="12" name="Picture 11" descr="A close up of a coin&#10;&#10;Description automatically generated">
            <a:extLst>
              <a:ext uri="{FF2B5EF4-FFF2-40B4-BE49-F238E27FC236}">
                <a16:creationId xmlns:a16="http://schemas.microsoft.com/office/drawing/2014/main" id="{7784C080-F69A-40B1-9742-6E026FC3D0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2673" y="1667911"/>
            <a:ext cx="951809" cy="951809"/>
          </a:xfrm>
          <a:prstGeom prst="rect">
            <a:avLst/>
          </a:prstGeom>
        </p:spPr>
      </p:pic>
      <p:pic>
        <p:nvPicPr>
          <p:cNvPr id="13" name="Picture 12" descr="A close up of a coin&#10;&#10;Description automatically generated">
            <a:extLst>
              <a:ext uri="{FF2B5EF4-FFF2-40B4-BE49-F238E27FC236}">
                <a16:creationId xmlns:a16="http://schemas.microsoft.com/office/drawing/2014/main" id="{1DBA5213-95C2-4075-AC85-64DFCC38F7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4482" y="1690689"/>
            <a:ext cx="951809" cy="951809"/>
          </a:xfrm>
          <a:prstGeom prst="rect">
            <a:avLst/>
          </a:prstGeom>
        </p:spPr>
      </p:pic>
      <p:pic>
        <p:nvPicPr>
          <p:cNvPr id="14" name="Picture 13" descr="A black and white photo of a coin&#10;&#10;Description automatically generated">
            <a:extLst>
              <a:ext uri="{FF2B5EF4-FFF2-40B4-BE49-F238E27FC236}">
                <a16:creationId xmlns:a16="http://schemas.microsoft.com/office/drawing/2014/main" id="{A974D6BA-9CAE-478F-999F-B366487860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6289" y="1667910"/>
            <a:ext cx="951810" cy="95181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84245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7EC09A-CFED-46D4-A139-409485C334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75" y="-113440"/>
            <a:ext cx="11668125" cy="1325563"/>
          </a:xfrm>
        </p:spPr>
        <p:txBody>
          <a:bodyPr/>
          <a:lstStyle/>
          <a:p>
            <a:r>
              <a:rPr lang="en-US" dirty="0"/>
              <a:t>Inverse Laplacian perspective</a:t>
            </a:r>
            <a:endParaRPr lang="en-US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D37A35F-6EE3-4995-807F-9A09EE51402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23124" y="1803162"/>
                <a:ext cx="11888625" cy="3170490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dirty="0"/>
                  <a:t>We can easily compute the </a:t>
                </a:r>
                <a:r>
                  <a:rPr lang="en-US" dirty="0">
                    <a:solidFill>
                      <a:schemeClr val="accent1"/>
                    </a:solidFill>
                  </a:rPr>
                  <a:t>random walk matrix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endParaRPr lang="en-US" dirty="0"/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(probability that </a:t>
                </a:r>
                <a:r>
                  <a:rPr lang="en-US" dirty="0">
                    <a:solidFill>
                      <a:schemeClr val="accent1"/>
                    </a:solidFill>
                  </a:rPr>
                  <a:t>one random step</a:t>
                </a:r>
                <a:r>
                  <a:rPr lang="en-US" dirty="0"/>
                  <a:t>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dirty="0"/>
                  <a:t> goes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/>
                  <a:t>)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0,</m:t>
                        </m:r>
                        <m:f>
                          <m:f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,1</m:t>
                        </m:r>
                      </m:e>
                    </m:d>
                  </m:oMath>
                </a14:m>
                <a:endParaRPr lang="en-US" dirty="0"/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Then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+⋯+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b="0" dirty="0"/>
                  <a:t> (</a:t>
                </a:r>
                <a:r>
                  <a:rPr lang="en-US" b="0" dirty="0">
                    <a:solidFill>
                      <a:schemeClr val="accent1"/>
                    </a:solidFill>
                  </a:rPr>
                  <a:t>geometric sum</a:t>
                </a:r>
                <a:r>
                  <a:rPr lang="en-US" b="0" dirty="0"/>
                  <a:t>). Note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b="0" dirty="0"/>
              </a:p>
              <a:p>
                <a:pPr>
                  <a:lnSpc>
                    <a:spcPct val="150000"/>
                  </a:lnSpc>
                </a:pPr>
                <a:r>
                  <a:rPr lang="en-US" b="0" dirty="0"/>
                  <a:t>Therefore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dirty="0"/>
                  <a:t> 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dirty="0"/>
                  <a:t> (“Laplacian”)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D37A35F-6EE3-4995-807F-9A09EE51402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3124" y="1803162"/>
                <a:ext cx="11888625" cy="3170490"/>
              </a:xfrm>
              <a:blipFill>
                <a:blip r:embed="rId2"/>
                <a:stretch>
                  <a:fillRect l="-923" b="-2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3AA7A2C0-07E6-41AC-86F0-D1264EADDDD7}"/>
              </a:ext>
            </a:extLst>
          </p:cNvPr>
          <p:cNvSpPr txBox="1"/>
          <p:nvPr/>
        </p:nvSpPr>
        <p:spPr>
          <a:xfrm>
            <a:off x="441443" y="952567"/>
            <a:ext cx="6241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C00000"/>
                </a:solidFill>
              </a:rPr>
              <a:t>[Ahmadinejad, </a:t>
            </a:r>
            <a:r>
              <a:rPr lang="en-US" sz="1800" dirty="0" err="1">
                <a:solidFill>
                  <a:srgbClr val="C00000"/>
                </a:solidFill>
              </a:rPr>
              <a:t>Kelner</a:t>
            </a:r>
            <a:r>
              <a:rPr lang="en-US" sz="1800" dirty="0">
                <a:solidFill>
                  <a:srgbClr val="C00000"/>
                </a:solidFill>
              </a:rPr>
              <a:t>, Murtagh, Peebles, </a:t>
            </a:r>
            <a:r>
              <a:rPr lang="en-US" sz="1800" dirty="0" err="1">
                <a:solidFill>
                  <a:srgbClr val="C00000"/>
                </a:solidFill>
              </a:rPr>
              <a:t>Sidford</a:t>
            </a:r>
            <a:r>
              <a:rPr lang="en-US" sz="1800" dirty="0">
                <a:solidFill>
                  <a:srgbClr val="C00000"/>
                </a:solidFill>
              </a:rPr>
              <a:t>, </a:t>
            </a:r>
            <a:r>
              <a:rPr lang="en-US" sz="1800" dirty="0" err="1">
                <a:solidFill>
                  <a:srgbClr val="C00000"/>
                </a:solidFill>
              </a:rPr>
              <a:t>Vadhan</a:t>
            </a:r>
            <a:r>
              <a:rPr lang="en-US" sz="1800" dirty="0">
                <a:solidFill>
                  <a:srgbClr val="C00000"/>
                </a:solidFill>
              </a:rPr>
              <a:t> 2020]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8329D57-B06D-4FFC-A16D-A746E5331CA0}"/>
                  </a:ext>
                </a:extLst>
              </p:cNvPr>
              <p:cNvSpPr txBox="1"/>
              <p:nvPr/>
            </p:nvSpPr>
            <p:spPr>
              <a:xfrm>
                <a:off x="223124" y="5187534"/>
                <a:ext cx="11485459" cy="5347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So our job is to find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acc>
                  </m:oMath>
                </a14:m>
                <a:r>
                  <a:rPr lang="en-US" sz="2800" dirty="0"/>
                  <a:t> such that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acc>
                    <m:r>
                      <a:rPr lang="en-US" sz="2800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≈</m:t>
                    </m:r>
                    <m:sSup>
                      <m:sSupPr>
                        <m:ctrlPr>
                          <a:rPr lang="en-US" sz="28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sz="28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2800" dirty="0"/>
                  <a:t> (approximate inverse Laplacian)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8329D57-B06D-4FFC-A16D-A746E5331C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124" y="5187534"/>
                <a:ext cx="11485459" cy="534762"/>
              </a:xfrm>
              <a:prstGeom prst="rect">
                <a:avLst/>
              </a:prstGeom>
              <a:blipFill>
                <a:blip r:embed="rId3"/>
                <a:stretch>
                  <a:fillRect l="-955" t="-9091" b="-3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85321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B70D3F9-06F5-4F58-A6EE-C16BBF8B8F1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38126" y="1781175"/>
                <a:ext cx="11895478" cy="5012732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  <a:spcBef>
                    <a:spcPts val="0"/>
                  </a:spcBef>
                </a:pPr>
                <a:r>
                  <a:rPr lang="en-US" dirty="0"/>
                  <a:t>That suggests a way of measuring quality of a </a:t>
                </a:r>
                <a:r>
                  <a:rPr lang="en-US" dirty="0">
                    <a:solidFill>
                      <a:schemeClr val="accent1"/>
                    </a:solidFill>
                  </a:rPr>
                  <a:t>candidate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acc>
                  </m:oMath>
                </a14:m>
                <a:endParaRPr lang="en-US" dirty="0"/>
              </a:p>
              <a:p>
                <a:pPr>
                  <a:lnSpc>
                    <a:spcPct val="150000"/>
                  </a:lnSpc>
                  <a:spcBef>
                    <a:spcPts val="0"/>
                  </a:spcBef>
                </a:pPr>
                <a:r>
                  <a:rPr lang="en-US" dirty="0"/>
                  <a:t>Instead of comparing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acc>
                  </m:oMath>
                </a14:m>
                <a:r>
                  <a:rPr lang="en-US" dirty="0"/>
                  <a:t> vs.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dirty="0"/>
                  <a:t> directly, let’s compare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acc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vs.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dirty="0"/>
                  <a:t>. 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endParaRPr lang="en-US" dirty="0"/>
              </a:p>
              <a:p>
                <a:pPr>
                  <a:lnSpc>
                    <a:spcPct val="150000"/>
                  </a:lnSpc>
                  <a:spcBef>
                    <a:spcPts val="0"/>
                  </a:spcBef>
                </a:pPr>
                <a:r>
                  <a:rPr lang="en-US" b="0" dirty="0"/>
                  <a:t>Can show probabilistic interpretation: </a:t>
                </a:r>
                <a:r>
                  <a:rPr lang="en-US" sz="1800" b="0" dirty="0"/>
                  <a:t>(here we assume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1800" b="0" dirty="0"/>
                  <a:t> comes after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sz="1800" b="0" dirty="0"/>
                  <a:t>)</a:t>
                </a:r>
                <a:endParaRPr lang="en-US" b="0" dirty="0"/>
              </a:p>
              <a:p>
                <a:pPr marL="0" indent="0">
                  <a:lnSpc>
                    <a:spcPct val="11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sty m:val="p"/>
                                            <m:brk m:alnAt="7"/>
                                          </m:rPr>
                                          <a:rPr lang="en-US" b="0" i="0" smtClean="0">
                                            <a:latin typeface="Cambria Math" panose="02040503050406030204" pitchFamily="18" charset="0"/>
                                          </a:rPr>
                                          <m:t>t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b="0" i="0" smtClean="0">
                                            <a:latin typeface="Cambria Math" panose="02040503050406030204" pitchFamily="18" charset="0"/>
                                          </a:rPr>
                                          <m:t>he</m:t>
                                        </m:r>
                                        <m:r>
                                          <m:rPr>
                                            <m:brk m:alnAt="7"/>
                                          </m:r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m:rPr>
                                            <m:sty m:val="p"/>
                                            <m:brk m:alnAt="7"/>
                                          </m:rPr>
                                          <a:rPr lang="en-US" b="0" i="0" smtClean="0">
                                            <a:latin typeface="Cambria Math" panose="02040503050406030204" pitchFamily="18" charset="0"/>
                                          </a:rPr>
                                          <m:t>l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b="0" i="0" smtClean="0">
                                            <a:latin typeface="Cambria Math" panose="02040503050406030204" pitchFamily="18" charset="0"/>
                                          </a:rPr>
                                          <m:t>ayer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b="0" i="0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preceding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sSub>
                                <m:sSub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B70D3F9-06F5-4F58-A6EE-C16BBF8B8F1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38126" y="1781175"/>
                <a:ext cx="11895478" cy="5012732"/>
              </a:xfrm>
              <a:blipFill>
                <a:blip r:embed="rId2"/>
                <a:stretch>
                  <a:fillRect l="-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942C966C-AABF-4523-AEAE-C66ABF950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276" y="0"/>
            <a:ext cx="10515600" cy="1325563"/>
          </a:xfrm>
        </p:spPr>
        <p:txBody>
          <a:bodyPr/>
          <a:lstStyle/>
          <a:p>
            <a:r>
              <a:rPr lang="en-US" dirty="0"/>
              <a:t>Local consistency</a:t>
            </a:r>
            <a:endParaRPr lang="en-US" dirty="0">
              <a:solidFill>
                <a:schemeClr val="accent1"/>
              </a:solidFill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E5E4091-F21D-47AA-8ADB-DDA59B542B70}"/>
                  </a:ext>
                </a:extLst>
              </p:cNvPr>
              <p:cNvSpPr txBox="1"/>
              <p:nvPr/>
            </p:nvSpPr>
            <p:spPr>
              <a:xfrm>
                <a:off x="11088237" y="4312603"/>
                <a:ext cx="113412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b="1" dirty="0">
                    <a:solidFill>
                      <a:schemeClr val="accent1"/>
                    </a:solidFill>
                  </a:rPr>
                  <a:t> 0.5 ✔</a:t>
                </a: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E5E4091-F21D-47AA-8ADB-DDA59B542B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88237" y="4312603"/>
                <a:ext cx="1134120" cy="646331"/>
              </a:xfrm>
              <a:prstGeom prst="rect">
                <a:avLst/>
              </a:prstGeom>
              <a:blipFill>
                <a:blip r:embed="rId3"/>
                <a:stretch>
                  <a:fillRect t="-5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" name="Group 22">
            <a:extLst>
              <a:ext uri="{FF2B5EF4-FFF2-40B4-BE49-F238E27FC236}">
                <a16:creationId xmlns:a16="http://schemas.microsoft.com/office/drawing/2014/main" id="{F881462E-ED91-4A5C-9016-11DA183ECBB7}"/>
              </a:ext>
            </a:extLst>
          </p:cNvPr>
          <p:cNvGrpSpPr/>
          <p:nvPr/>
        </p:nvGrpSpPr>
        <p:grpSpPr>
          <a:xfrm>
            <a:off x="6779920" y="4043473"/>
            <a:ext cx="3683019" cy="2267759"/>
            <a:chOff x="6764968" y="3567223"/>
            <a:chExt cx="3683019" cy="226775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4E8A20CA-5961-4361-A92D-C0A2B60DEBAE}"/>
                    </a:ext>
                  </a:extLst>
                </p:cNvPr>
                <p:cNvSpPr txBox="1"/>
                <p:nvPr/>
              </p:nvSpPr>
              <p:spPr>
                <a:xfrm>
                  <a:off x="6764968" y="4478732"/>
                  <a:ext cx="66173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4E8A20CA-5961-4361-A92D-C0A2B60DEBA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64968" y="4478732"/>
                  <a:ext cx="661738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F54F5D71-B7B2-4DEF-BD08-BBE44B0984BC}"/>
                </a:ext>
              </a:extLst>
            </p:cNvPr>
            <p:cNvGrpSpPr/>
            <p:nvPr/>
          </p:nvGrpSpPr>
          <p:grpSpPr>
            <a:xfrm>
              <a:off x="7219477" y="3567223"/>
              <a:ext cx="3228510" cy="2267759"/>
              <a:chOff x="7219477" y="3567223"/>
              <a:chExt cx="3228510" cy="2267759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BE877004-AFE4-4816-B2AB-A806B6CE3236}"/>
                  </a:ext>
                </a:extLst>
              </p:cNvPr>
              <p:cNvGrpSpPr/>
              <p:nvPr/>
            </p:nvGrpSpPr>
            <p:grpSpPr>
              <a:xfrm>
                <a:off x="8442126" y="3934647"/>
                <a:ext cx="1975421" cy="1900335"/>
                <a:chOff x="7486684" y="4091849"/>
                <a:chExt cx="1975421" cy="1900335"/>
              </a:xfrm>
            </p:grpSpPr>
            <p:cxnSp>
              <p:nvCxnSpPr>
                <p:cNvPr id="52" name="Straight Arrow Connector 51">
                  <a:extLst>
                    <a:ext uri="{FF2B5EF4-FFF2-40B4-BE49-F238E27FC236}">
                      <a16:creationId xmlns:a16="http://schemas.microsoft.com/office/drawing/2014/main" id="{F51446FC-A0A5-472C-B161-E3B4B23A4C42}"/>
                    </a:ext>
                  </a:extLst>
                </p:cNvPr>
                <p:cNvCxnSpPr>
                  <a:cxnSpLocks/>
                  <a:endCxn id="6" idx="0"/>
                </p:cNvCxnSpPr>
                <p:nvPr/>
              </p:nvCxnSpPr>
              <p:spPr>
                <a:xfrm>
                  <a:off x="7486684" y="4293863"/>
                  <a:ext cx="847971" cy="1521038"/>
                </a:xfrm>
                <a:prstGeom prst="straightConnector1">
                  <a:avLst/>
                </a:prstGeom>
                <a:ln w="15875">
                  <a:gradFill>
                    <a:gsLst>
                      <a:gs pos="59000">
                        <a:schemeClr val="bg1">
                          <a:lumMod val="95000"/>
                        </a:schemeClr>
                      </a:gs>
                      <a:gs pos="0">
                        <a:schemeClr val="bg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Arrow Connector 39">
                  <a:extLst>
                    <a:ext uri="{FF2B5EF4-FFF2-40B4-BE49-F238E27FC236}">
                      <a16:creationId xmlns:a16="http://schemas.microsoft.com/office/drawing/2014/main" id="{A2D2FA9A-ADA6-4775-B784-66BD09004CF1}"/>
                    </a:ext>
                  </a:extLst>
                </p:cNvPr>
                <p:cNvCxnSpPr>
                  <a:cxnSpLocks/>
                  <a:endCxn id="5" idx="1"/>
                </p:cNvCxnSpPr>
                <p:nvPr/>
              </p:nvCxnSpPr>
              <p:spPr>
                <a:xfrm>
                  <a:off x="7603417" y="4269132"/>
                  <a:ext cx="668559" cy="710205"/>
                </a:xfrm>
                <a:prstGeom prst="straightConnector1">
                  <a:avLst/>
                </a:prstGeom>
                <a:ln w="15875">
                  <a:gradFill>
                    <a:gsLst>
                      <a:gs pos="59000">
                        <a:schemeClr val="bg1">
                          <a:lumMod val="95000"/>
                        </a:schemeClr>
                      </a:gs>
                      <a:gs pos="0">
                        <a:schemeClr val="bg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Arrow Connector 42">
                  <a:extLst>
                    <a:ext uri="{FF2B5EF4-FFF2-40B4-BE49-F238E27FC236}">
                      <a16:creationId xmlns:a16="http://schemas.microsoft.com/office/drawing/2014/main" id="{C44DCABF-E9CC-4011-970A-D1FBEA465D2E}"/>
                    </a:ext>
                  </a:extLst>
                </p:cNvPr>
                <p:cNvCxnSpPr>
                  <a:cxnSpLocks/>
                  <a:endCxn id="4" idx="4"/>
                </p:cNvCxnSpPr>
                <p:nvPr/>
              </p:nvCxnSpPr>
              <p:spPr>
                <a:xfrm flipV="1">
                  <a:off x="7514776" y="4269132"/>
                  <a:ext cx="819880" cy="1353720"/>
                </a:xfrm>
                <a:prstGeom prst="straightConnector1">
                  <a:avLst/>
                </a:prstGeom>
                <a:ln w="15875">
                  <a:gradFill>
                    <a:gsLst>
                      <a:gs pos="59000">
                        <a:schemeClr val="bg1">
                          <a:lumMod val="95000"/>
                        </a:schemeClr>
                      </a:gs>
                      <a:gs pos="0">
                        <a:schemeClr val="bg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4" name="Oval 3">
                  <a:extLst>
                    <a:ext uri="{FF2B5EF4-FFF2-40B4-BE49-F238E27FC236}">
                      <a16:creationId xmlns:a16="http://schemas.microsoft.com/office/drawing/2014/main" id="{9A831611-94E0-433B-8501-FE5CFCB27758}"/>
                    </a:ext>
                  </a:extLst>
                </p:cNvPr>
                <p:cNvSpPr/>
                <p:nvPr/>
              </p:nvSpPr>
              <p:spPr>
                <a:xfrm>
                  <a:off x="8246014" y="4091849"/>
                  <a:ext cx="177283" cy="177283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" name="Oval 4">
                  <a:extLst>
                    <a:ext uri="{FF2B5EF4-FFF2-40B4-BE49-F238E27FC236}">
                      <a16:creationId xmlns:a16="http://schemas.microsoft.com/office/drawing/2014/main" id="{F74623D4-4B70-491E-843D-23AB90539CBD}"/>
                    </a:ext>
                  </a:extLst>
                </p:cNvPr>
                <p:cNvSpPr/>
                <p:nvPr/>
              </p:nvSpPr>
              <p:spPr>
                <a:xfrm>
                  <a:off x="8246014" y="4953375"/>
                  <a:ext cx="177283" cy="177283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6B222F30-C856-4B08-9385-692C43C710E6}"/>
                    </a:ext>
                  </a:extLst>
                </p:cNvPr>
                <p:cNvSpPr/>
                <p:nvPr/>
              </p:nvSpPr>
              <p:spPr>
                <a:xfrm>
                  <a:off x="8246013" y="5814901"/>
                  <a:ext cx="177283" cy="177283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" name="Oval 6">
                  <a:extLst>
                    <a:ext uri="{FF2B5EF4-FFF2-40B4-BE49-F238E27FC236}">
                      <a16:creationId xmlns:a16="http://schemas.microsoft.com/office/drawing/2014/main" id="{60B4B6ED-9859-46DD-9DCC-DB13C2CEE9B2}"/>
                    </a:ext>
                  </a:extLst>
                </p:cNvPr>
                <p:cNvSpPr/>
                <p:nvPr/>
              </p:nvSpPr>
              <p:spPr>
                <a:xfrm>
                  <a:off x="9284822" y="4091849"/>
                  <a:ext cx="177283" cy="177283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0CB358D6-C47F-4AA5-915B-25DBDA142146}"/>
                    </a:ext>
                  </a:extLst>
                </p:cNvPr>
                <p:cNvSpPr/>
                <p:nvPr/>
              </p:nvSpPr>
              <p:spPr>
                <a:xfrm>
                  <a:off x="9284822" y="4953375"/>
                  <a:ext cx="177283" cy="177283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" name="Oval 8">
                  <a:extLst>
                    <a:ext uri="{FF2B5EF4-FFF2-40B4-BE49-F238E27FC236}">
                      <a16:creationId xmlns:a16="http://schemas.microsoft.com/office/drawing/2014/main" id="{41A5B411-225F-4E7D-8901-74725912265B}"/>
                    </a:ext>
                  </a:extLst>
                </p:cNvPr>
                <p:cNvSpPr/>
                <p:nvPr/>
              </p:nvSpPr>
              <p:spPr>
                <a:xfrm>
                  <a:off x="9284821" y="5814901"/>
                  <a:ext cx="177283" cy="177283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0" name="Straight Arrow Connector 9">
                  <a:extLst>
                    <a:ext uri="{FF2B5EF4-FFF2-40B4-BE49-F238E27FC236}">
                      <a16:creationId xmlns:a16="http://schemas.microsoft.com/office/drawing/2014/main" id="{15B069D8-E9B2-4FA4-85E0-CAA6FFAA653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397335" y="4260261"/>
                  <a:ext cx="913449" cy="736167"/>
                </a:xfrm>
                <a:prstGeom prst="straightConnector1">
                  <a:avLst/>
                </a:prstGeom>
                <a:ln w="158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Straight Arrow Connector 13">
                  <a:extLst>
                    <a:ext uri="{FF2B5EF4-FFF2-40B4-BE49-F238E27FC236}">
                      <a16:creationId xmlns:a16="http://schemas.microsoft.com/office/drawing/2014/main" id="{2502A1F3-7106-4479-908F-483251090D43}"/>
                    </a:ext>
                  </a:extLst>
                </p:cNvPr>
                <p:cNvCxnSpPr>
                  <a:cxnSpLocks/>
                  <a:stCxn id="4" idx="6"/>
                  <a:endCxn id="7" idx="2"/>
                </p:cNvCxnSpPr>
                <p:nvPr/>
              </p:nvCxnSpPr>
              <p:spPr>
                <a:xfrm>
                  <a:off x="8423297" y="4180491"/>
                  <a:ext cx="861525" cy="0"/>
                </a:xfrm>
                <a:prstGeom prst="straightConnector1">
                  <a:avLst/>
                </a:prstGeom>
                <a:ln w="158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Straight Arrow Connector 16">
                  <a:extLst>
                    <a:ext uri="{FF2B5EF4-FFF2-40B4-BE49-F238E27FC236}">
                      <a16:creationId xmlns:a16="http://schemas.microsoft.com/office/drawing/2014/main" id="{C61F1090-9B21-470F-A1EE-498011A7402B}"/>
                    </a:ext>
                  </a:extLst>
                </p:cNvPr>
                <p:cNvCxnSpPr>
                  <a:cxnSpLocks/>
                  <a:stCxn id="5" idx="7"/>
                  <a:endCxn id="7" idx="3"/>
                </p:cNvCxnSpPr>
                <p:nvPr/>
              </p:nvCxnSpPr>
              <p:spPr>
                <a:xfrm flipV="1">
                  <a:off x="8397335" y="4243170"/>
                  <a:ext cx="913449" cy="736167"/>
                </a:xfrm>
                <a:prstGeom prst="straightConnector1">
                  <a:avLst/>
                </a:prstGeom>
                <a:ln w="158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Straight Arrow Connector 19">
                  <a:extLst>
                    <a:ext uri="{FF2B5EF4-FFF2-40B4-BE49-F238E27FC236}">
                      <a16:creationId xmlns:a16="http://schemas.microsoft.com/office/drawing/2014/main" id="{D324F611-361C-4F19-92FF-C8F17550B115}"/>
                    </a:ext>
                  </a:extLst>
                </p:cNvPr>
                <p:cNvCxnSpPr>
                  <a:cxnSpLocks/>
                  <a:stCxn id="5" idx="5"/>
                  <a:endCxn id="9" idx="1"/>
                </p:cNvCxnSpPr>
                <p:nvPr/>
              </p:nvCxnSpPr>
              <p:spPr>
                <a:xfrm>
                  <a:off x="8397335" y="5104696"/>
                  <a:ext cx="913448" cy="736167"/>
                </a:xfrm>
                <a:prstGeom prst="straightConnector1">
                  <a:avLst/>
                </a:prstGeom>
                <a:ln w="158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Arrow Connector 23">
                  <a:extLst>
                    <a:ext uri="{FF2B5EF4-FFF2-40B4-BE49-F238E27FC236}">
                      <a16:creationId xmlns:a16="http://schemas.microsoft.com/office/drawing/2014/main" id="{2BE7FB99-5799-4AD5-84AA-9D09967723CC}"/>
                    </a:ext>
                  </a:extLst>
                </p:cNvPr>
                <p:cNvCxnSpPr>
                  <a:cxnSpLocks/>
                  <a:stCxn id="6" idx="7"/>
                  <a:endCxn id="7" idx="4"/>
                </p:cNvCxnSpPr>
                <p:nvPr/>
              </p:nvCxnSpPr>
              <p:spPr>
                <a:xfrm flipV="1">
                  <a:off x="8397334" y="4269132"/>
                  <a:ext cx="976130" cy="1571731"/>
                </a:xfrm>
                <a:prstGeom prst="straightConnector1">
                  <a:avLst/>
                </a:prstGeom>
                <a:ln w="158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Arrow Connector 26">
                  <a:extLst>
                    <a:ext uri="{FF2B5EF4-FFF2-40B4-BE49-F238E27FC236}">
                      <a16:creationId xmlns:a16="http://schemas.microsoft.com/office/drawing/2014/main" id="{DD0C2640-C3D3-451B-A9B3-60FE322BB436}"/>
                    </a:ext>
                  </a:extLst>
                </p:cNvPr>
                <p:cNvCxnSpPr>
                  <a:cxnSpLocks/>
                  <a:stCxn id="6" idx="6"/>
                  <a:endCxn id="9" idx="2"/>
                </p:cNvCxnSpPr>
                <p:nvPr/>
              </p:nvCxnSpPr>
              <p:spPr>
                <a:xfrm>
                  <a:off x="8423296" y="5903543"/>
                  <a:ext cx="861525" cy="0"/>
                </a:xfrm>
                <a:prstGeom prst="straightConnector1">
                  <a:avLst/>
                </a:prstGeom>
                <a:ln w="158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Arrow Connector 36">
                  <a:extLst>
                    <a:ext uri="{FF2B5EF4-FFF2-40B4-BE49-F238E27FC236}">
                      <a16:creationId xmlns:a16="http://schemas.microsoft.com/office/drawing/2014/main" id="{95ECA345-EBD7-4EA4-9AF8-DBE0EBCE20F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603417" y="4252695"/>
                  <a:ext cx="668559" cy="614180"/>
                </a:xfrm>
                <a:prstGeom prst="straightConnector1">
                  <a:avLst/>
                </a:prstGeom>
                <a:ln w="15875">
                  <a:gradFill>
                    <a:gsLst>
                      <a:gs pos="59000">
                        <a:schemeClr val="bg1">
                          <a:lumMod val="95000"/>
                        </a:schemeClr>
                      </a:gs>
                      <a:gs pos="0">
                        <a:schemeClr val="bg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Arrow Connector 45">
                  <a:extLst>
                    <a:ext uri="{FF2B5EF4-FFF2-40B4-BE49-F238E27FC236}">
                      <a16:creationId xmlns:a16="http://schemas.microsoft.com/office/drawing/2014/main" id="{DFA4A8AE-CB8C-4086-A4CE-7D820EF2243B}"/>
                    </a:ext>
                  </a:extLst>
                </p:cNvPr>
                <p:cNvCxnSpPr>
                  <a:cxnSpLocks/>
                  <a:endCxn id="5" idx="3"/>
                </p:cNvCxnSpPr>
                <p:nvPr/>
              </p:nvCxnSpPr>
              <p:spPr>
                <a:xfrm flipV="1">
                  <a:off x="7514775" y="5104696"/>
                  <a:ext cx="757201" cy="624313"/>
                </a:xfrm>
                <a:prstGeom prst="straightConnector1">
                  <a:avLst/>
                </a:prstGeom>
                <a:ln w="15875">
                  <a:gradFill>
                    <a:gsLst>
                      <a:gs pos="59000">
                        <a:schemeClr val="bg1">
                          <a:lumMod val="95000"/>
                        </a:schemeClr>
                      </a:gs>
                      <a:gs pos="0">
                        <a:schemeClr val="bg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Straight Arrow Connector 48">
                  <a:extLst>
                    <a:ext uri="{FF2B5EF4-FFF2-40B4-BE49-F238E27FC236}">
                      <a16:creationId xmlns:a16="http://schemas.microsoft.com/office/drawing/2014/main" id="{ABE48E65-3B45-45F5-9970-CF9500377F15}"/>
                    </a:ext>
                  </a:extLst>
                </p:cNvPr>
                <p:cNvCxnSpPr>
                  <a:cxnSpLocks/>
                  <a:endCxn id="6" idx="1"/>
                </p:cNvCxnSpPr>
                <p:nvPr/>
              </p:nvCxnSpPr>
              <p:spPr>
                <a:xfrm>
                  <a:off x="7603416" y="5200721"/>
                  <a:ext cx="668559" cy="640142"/>
                </a:xfrm>
                <a:prstGeom prst="straightConnector1">
                  <a:avLst/>
                </a:prstGeom>
                <a:ln w="15875">
                  <a:gradFill>
                    <a:gsLst>
                      <a:gs pos="59000">
                        <a:schemeClr val="bg1">
                          <a:lumMod val="95000"/>
                        </a:schemeClr>
                      </a:gs>
                      <a:gs pos="0">
                        <a:schemeClr val="bg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B47466AC-7923-4E73-A12D-1EE04B29D9A8}"/>
                  </a:ext>
                </a:extLst>
              </p:cNvPr>
              <p:cNvSpPr/>
              <p:nvPr/>
            </p:nvSpPr>
            <p:spPr>
              <a:xfrm>
                <a:off x="7219477" y="4808538"/>
                <a:ext cx="177283" cy="17728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0" name="TextBox 49">
                    <a:extLst>
                      <a:ext uri="{FF2B5EF4-FFF2-40B4-BE49-F238E27FC236}">
                        <a16:creationId xmlns:a16="http://schemas.microsoft.com/office/drawing/2014/main" id="{287A7478-561B-4682-95FB-B0BDE6C00D89}"/>
                      </a:ext>
                    </a:extLst>
                  </p:cNvPr>
                  <p:cNvSpPr txBox="1"/>
                  <p:nvPr/>
                </p:nvSpPr>
                <p:spPr>
                  <a:xfrm>
                    <a:off x="9786249" y="3567223"/>
                    <a:ext cx="661738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50" name="TextBox 49">
                    <a:extLst>
                      <a:ext uri="{FF2B5EF4-FFF2-40B4-BE49-F238E27FC236}">
                        <a16:creationId xmlns:a16="http://schemas.microsoft.com/office/drawing/2014/main" id="{287A7478-561B-4682-95FB-B0BDE6C00D8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786249" y="3567223"/>
                    <a:ext cx="661738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51" name="Straight Arrow Connector 50">
                <a:extLst>
                  <a:ext uri="{FF2B5EF4-FFF2-40B4-BE49-F238E27FC236}">
                    <a16:creationId xmlns:a16="http://schemas.microsoft.com/office/drawing/2014/main" id="{A9295B20-36D4-41CF-8925-75C63FC39C79}"/>
                  </a:ext>
                </a:extLst>
              </p:cNvPr>
              <p:cNvCxnSpPr>
                <a:cxnSpLocks/>
                <a:stCxn id="45" idx="7"/>
              </p:cNvCxnSpPr>
              <p:nvPr/>
            </p:nvCxnSpPr>
            <p:spPr>
              <a:xfrm flipV="1">
                <a:off x="7370798" y="4085968"/>
                <a:ext cx="493999" cy="748532"/>
              </a:xfrm>
              <a:prstGeom prst="straightConnector1">
                <a:avLst/>
              </a:prstGeom>
              <a:ln w="15875">
                <a:gradFill flip="none" rotWithShape="1">
                  <a:gsLst>
                    <a:gs pos="59000">
                      <a:schemeClr val="bg1">
                        <a:lumMod val="95000"/>
                      </a:schemeClr>
                    </a:gs>
                    <a:gs pos="0">
                      <a:schemeClr val="bg1"/>
                    </a:gs>
                    <a:gs pos="100000">
                      <a:schemeClr val="tx1"/>
                    </a:gs>
                  </a:gsLst>
                  <a:lin ang="10800000" scaled="1"/>
                  <a:tileRect/>
                </a:gra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3" name="Straight Arrow Connector 52">
                <a:extLst>
                  <a:ext uri="{FF2B5EF4-FFF2-40B4-BE49-F238E27FC236}">
                    <a16:creationId xmlns:a16="http://schemas.microsoft.com/office/drawing/2014/main" id="{26D8F1DD-D094-4128-BCCA-728BFB43FFBF}"/>
                  </a:ext>
                </a:extLst>
              </p:cNvPr>
              <p:cNvCxnSpPr>
                <a:cxnSpLocks/>
                <a:stCxn id="45" idx="5"/>
              </p:cNvCxnSpPr>
              <p:nvPr/>
            </p:nvCxnSpPr>
            <p:spPr>
              <a:xfrm>
                <a:off x="7370798" y="4959859"/>
                <a:ext cx="506717" cy="753871"/>
              </a:xfrm>
              <a:prstGeom prst="straightConnector1">
                <a:avLst/>
              </a:prstGeom>
              <a:ln w="15875">
                <a:gradFill flip="none" rotWithShape="1">
                  <a:gsLst>
                    <a:gs pos="59000">
                      <a:schemeClr val="bg1">
                        <a:lumMod val="95000"/>
                      </a:schemeClr>
                    </a:gs>
                    <a:gs pos="0">
                      <a:schemeClr val="bg1"/>
                    </a:gs>
                    <a:gs pos="100000">
                      <a:schemeClr val="tx1"/>
                    </a:gs>
                  </a:gsLst>
                  <a:lin ang="10800000" scaled="1"/>
                  <a:tileRect/>
                </a:gra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0" name="TextBox 59">
                    <a:extLst>
                      <a:ext uri="{FF2B5EF4-FFF2-40B4-BE49-F238E27FC236}">
                        <a16:creationId xmlns:a16="http://schemas.microsoft.com/office/drawing/2014/main" id="{68B570DA-D57E-4A04-B72F-67AE58FEF24E}"/>
                      </a:ext>
                    </a:extLst>
                  </p:cNvPr>
                  <p:cNvSpPr txBox="1"/>
                  <p:nvPr/>
                </p:nvSpPr>
                <p:spPr>
                  <a:xfrm>
                    <a:off x="8001835" y="4680415"/>
                    <a:ext cx="661738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⋯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60" name="TextBox 59">
                    <a:extLst>
                      <a:ext uri="{FF2B5EF4-FFF2-40B4-BE49-F238E27FC236}">
                        <a16:creationId xmlns:a16="http://schemas.microsoft.com/office/drawing/2014/main" id="{68B570DA-D57E-4A04-B72F-67AE58FEF24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01835" y="4680415"/>
                    <a:ext cx="661738" cy="36933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6FC84390-E2AC-4155-9CDB-378B113646C2}"/>
              </a:ext>
            </a:extLst>
          </p:cNvPr>
          <p:cNvSpPr/>
          <p:nvPr/>
        </p:nvSpPr>
        <p:spPr>
          <a:xfrm>
            <a:off x="8769003" y="4435902"/>
            <a:ext cx="134756" cy="134756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F8FC7F16-3F75-4D66-9C3B-1B0EDD53F971}"/>
              </a:ext>
            </a:extLst>
          </p:cNvPr>
          <p:cNvSpPr/>
          <p:nvPr/>
        </p:nvSpPr>
        <p:spPr>
          <a:xfrm>
            <a:off x="8741203" y="5265448"/>
            <a:ext cx="155448" cy="15544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8BD09D1B-2E5E-4D83-A726-A4BEA317E0A6}"/>
              </a:ext>
            </a:extLst>
          </p:cNvPr>
          <p:cNvSpPr/>
          <p:nvPr/>
        </p:nvSpPr>
        <p:spPr>
          <a:xfrm>
            <a:off x="8790617" y="6183588"/>
            <a:ext cx="73152" cy="7315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60E8DA39-F7FF-41DC-B3F3-BC23486A791C}"/>
              </a:ext>
            </a:extLst>
          </p:cNvPr>
          <p:cNvSpPr/>
          <p:nvPr/>
        </p:nvSpPr>
        <p:spPr>
          <a:xfrm>
            <a:off x="8775336" y="4427703"/>
            <a:ext cx="134756" cy="134756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74783968-8C32-4E71-9B15-4443B2AF6A36}"/>
              </a:ext>
            </a:extLst>
          </p:cNvPr>
          <p:cNvSpPr/>
          <p:nvPr/>
        </p:nvSpPr>
        <p:spPr>
          <a:xfrm>
            <a:off x="8737839" y="5289359"/>
            <a:ext cx="155448" cy="15544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75DEE5FF-88A0-415F-B796-66140C348F42}"/>
              </a:ext>
            </a:extLst>
          </p:cNvPr>
          <p:cNvSpPr/>
          <p:nvPr/>
        </p:nvSpPr>
        <p:spPr>
          <a:xfrm>
            <a:off x="8781493" y="6173256"/>
            <a:ext cx="73152" cy="7315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E7247893-7173-4B8F-A84E-D4EAEFF4BF29}"/>
                  </a:ext>
                </a:extLst>
              </p:cNvPr>
              <p:cNvSpPr txBox="1"/>
              <p:nvPr/>
            </p:nvSpPr>
            <p:spPr>
              <a:xfrm>
                <a:off x="238126" y="1248075"/>
                <a:ext cx="11485459" cy="5347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So our job is to find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acc>
                  </m:oMath>
                </a14:m>
                <a:r>
                  <a:rPr lang="en-US" sz="2800" dirty="0"/>
                  <a:t> such that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acc>
                    <m:r>
                      <a:rPr lang="en-US" sz="2800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≈</m:t>
                    </m:r>
                    <m:sSup>
                      <m:sSupPr>
                        <m:ctrlPr>
                          <a:rPr lang="en-US" sz="28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sz="28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2800" dirty="0"/>
                  <a:t> (approximate inverse Laplacian)</a:t>
                </a: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E7247893-7173-4B8F-A84E-D4EAEFF4BF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126" y="1248075"/>
                <a:ext cx="11485459" cy="534762"/>
              </a:xfrm>
              <a:prstGeom prst="rect">
                <a:avLst/>
              </a:prstGeom>
              <a:blipFill>
                <a:blip r:embed="rId7"/>
                <a:stretch>
                  <a:fillRect l="-955" t="-9195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4" name="Group 43">
            <a:extLst>
              <a:ext uri="{FF2B5EF4-FFF2-40B4-BE49-F238E27FC236}">
                <a16:creationId xmlns:a16="http://schemas.microsoft.com/office/drawing/2014/main" id="{B247AB7A-3219-40FE-A044-5A9B698D9D1E}"/>
              </a:ext>
            </a:extLst>
          </p:cNvPr>
          <p:cNvGrpSpPr/>
          <p:nvPr/>
        </p:nvGrpSpPr>
        <p:grpSpPr>
          <a:xfrm>
            <a:off x="112401" y="4684204"/>
            <a:ext cx="2829188" cy="1968074"/>
            <a:chOff x="-94673" y="4043581"/>
            <a:chExt cx="2829188" cy="1968074"/>
          </a:xfrm>
        </p:grpSpPr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79CFF337-7056-48D1-8C93-388CA18D170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80706" y="4043581"/>
              <a:ext cx="50440" cy="1342727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D8319E19-899A-447B-8ACB-D77B717D3603}"/>
                </a:ext>
              </a:extLst>
            </p:cNvPr>
            <p:cNvSpPr txBox="1"/>
            <p:nvPr/>
          </p:nvSpPr>
          <p:spPr>
            <a:xfrm>
              <a:off x="-94673" y="5396102"/>
              <a:ext cx="2829188" cy="61555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1"/>
                  </a:solidFill>
                </a:rPr>
                <a:t>“Local consistency error” </a:t>
              </a:r>
              <a:r>
                <a:rPr lang="en-US" sz="1600" dirty="0">
                  <a:solidFill>
                    <a:srgbClr val="C00000"/>
                  </a:solidFill>
                </a:rPr>
                <a:t>[Cheng, H 2020]</a:t>
              </a:r>
              <a:endParaRPr lang="en-US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765D705A-F76C-4548-837C-848ADC2AD9DA}"/>
              </a:ext>
            </a:extLst>
          </p:cNvPr>
          <p:cNvGrpSpPr/>
          <p:nvPr/>
        </p:nvGrpSpPr>
        <p:grpSpPr>
          <a:xfrm>
            <a:off x="2127380" y="4878833"/>
            <a:ext cx="4864365" cy="1828221"/>
            <a:chOff x="2127380" y="4878833"/>
            <a:chExt cx="4864365" cy="1828221"/>
          </a:xfrm>
        </p:grpSpPr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A0EC0A50-6C9D-455E-ADE6-F71D0AAE82F5}"/>
                </a:ext>
              </a:extLst>
            </p:cNvPr>
            <p:cNvGrpSpPr/>
            <p:nvPr/>
          </p:nvGrpSpPr>
          <p:grpSpPr>
            <a:xfrm>
              <a:off x="2127380" y="4878833"/>
              <a:ext cx="4864365" cy="1828221"/>
              <a:chOff x="1985572" y="4878340"/>
              <a:chExt cx="4864365" cy="1828221"/>
            </a:xfrm>
          </p:grpSpPr>
          <p:sp>
            <p:nvSpPr>
              <p:cNvPr id="12" name="Left Brace 11">
                <a:extLst>
                  <a:ext uri="{FF2B5EF4-FFF2-40B4-BE49-F238E27FC236}">
                    <a16:creationId xmlns:a16="http://schemas.microsoft.com/office/drawing/2014/main" id="{46B3F2B0-BABE-422D-B829-22A9690FBAF2}"/>
                  </a:ext>
                </a:extLst>
              </p:cNvPr>
              <p:cNvSpPr/>
              <p:nvPr/>
            </p:nvSpPr>
            <p:spPr>
              <a:xfrm rot="16200000">
                <a:off x="3336725" y="4034276"/>
                <a:ext cx="367470" cy="3069775"/>
              </a:xfrm>
              <a:prstGeom prst="leftBrace">
                <a:avLst>
                  <a:gd name="adj1" fmla="val 103682"/>
                  <a:gd name="adj2" fmla="val 50000"/>
                </a:avLst>
              </a:prstGeom>
              <a:ln w="285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3CDEB704-2406-4D24-B365-A1068DF46925}"/>
                  </a:ext>
                </a:extLst>
              </p:cNvPr>
              <p:cNvGrpSpPr/>
              <p:nvPr/>
            </p:nvGrpSpPr>
            <p:grpSpPr>
              <a:xfrm>
                <a:off x="3115417" y="4878340"/>
                <a:ext cx="3734520" cy="1828221"/>
                <a:chOff x="3195371" y="4878340"/>
                <a:chExt cx="3734520" cy="1828221"/>
              </a:xfrm>
            </p:grpSpPr>
            <p:cxnSp>
              <p:nvCxnSpPr>
                <p:cNvPr id="15" name="Straight Arrow Connector 14">
                  <a:extLst>
                    <a:ext uri="{FF2B5EF4-FFF2-40B4-BE49-F238E27FC236}">
                      <a16:creationId xmlns:a16="http://schemas.microsoft.com/office/drawing/2014/main" id="{8265D73C-43C4-4BF8-B6ED-C1ECAF43A2C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605736" y="5752899"/>
                  <a:ext cx="0" cy="269771"/>
                </a:xfrm>
                <a:prstGeom prst="straightConnector1">
                  <a:avLst/>
                </a:prstGeom>
                <a:ln w="28575">
                  <a:solidFill>
                    <a:schemeClr val="accent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Arrow Connector 55">
                  <a:extLst>
                    <a:ext uri="{FF2B5EF4-FFF2-40B4-BE49-F238E27FC236}">
                      <a16:creationId xmlns:a16="http://schemas.microsoft.com/office/drawing/2014/main" id="{61A20BEB-41C9-444E-9395-2D89DC339EC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082565" y="4878340"/>
                  <a:ext cx="82622" cy="1124981"/>
                </a:xfrm>
                <a:prstGeom prst="straightConnector1">
                  <a:avLst/>
                </a:prstGeom>
                <a:ln w="28575">
                  <a:solidFill>
                    <a:schemeClr val="accent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9" name="TextBox 18">
                      <a:extLst>
                        <a:ext uri="{FF2B5EF4-FFF2-40B4-BE49-F238E27FC236}">
                          <a16:creationId xmlns:a16="http://schemas.microsoft.com/office/drawing/2014/main" id="{A30F082E-3F25-465D-917B-79986CF8CC4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195371" y="6026438"/>
                      <a:ext cx="3734520" cy="680123"/>
                    </a:xfrm>
                    <a:prstGeom prst="rect">
                      <a:avLst/>
                    </a:prstGeom>
                    <a:noFill/>
                    <a:ln w="19050">
                      <a:solidFill>
                        <a:schemeClr val="tx1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dirty="0">
                          <a:solidFill>
                            <a:schemeClr val="accent1"/>
                          </a:solidFill>
                        </a:rPr>
                        <a:t>Two different ways</a:t>
                      </a:r>
                      <a:r>
                        <a:rPr lang="en-US" dirty="0"/>
                        <a:t> of</a:t>
                      </a:r>
                      <a:br>
                        <a:rPr lang="en-US" dirty="0"/>
                      </a:br>
                      <a:r>
                        <a:rPr lang="en-US" dirty="0"/>
                        <a:t>using </a:t>
                      </a:r>
                      <a14:m>
                        <m:oMath xmlns:m="http://schemas.openxmlformats.org/officeDocument/2006/math">
                          <m:acc>
                            <m:accPr>
                              <m:chr m:val="̂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</m:acc>
                        </m:oMath>
                      </a14:m>
                      <a:r>
                        <a:rPr lang="en-US" dirty="0"/>
                        <a:t> to estimate </a:t>
                      </a:r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b>
                          </m:sSub>
                        </m:oMath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19" name="TextBox 18">
                      <a:extLst>
                        <a:ext uri="{FF2B5EF4-FFF2-40B4-BE49-F238E27FC236}">
                          <a16:creationId xmlns:a16="http://schemas.microsoft.com/office/drawing/2014/main" id="{A30F082E-3F25-465D-917B-79986CF8CC41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195371" y="6026438"/>
                      <a:ext cx="3734520" cy="680123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 t="-4386" b="-7895"/>
                      </a:stretch>
                    </a:blipFill>
                    <a:ln w="19050"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4FA293F1-4924-43E6-BAF2-5F6AE7063BA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552923" y="6344501"/>
              <a:ext cx="181001" cy="285790"/>
            </a:xfrm>
            <a:prstGeom prst="rect">
              <a:avLst/>
            </a:prstGeom>
          </p:spPr>
        </p:pic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7B1FDBDF-CF6D-4498-BF35-8C525F4573AF}"/>
              </a:ext>
            </a:extLst>
          </p:cNvPr>
          <p:cNvSpPr txBox="1"/>
          <p:nvPr/>
        </p:nvSpPr>
        <p:spPr>
          <a:xfrm>
            <a:off x="10562207" y="4314872"/>
            <a:ext cx="661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0.49</a:t>
            </a:r>
          </a:p>
        </p:txBody>
      </p:sp>
      <p:pic>
        <p:nvPicPr>
          <p:cNvPr id="86" name="Picture 85">
            <a:extLst>
              <a:ext uri="{FF2B5EF4-FFF2-40B4-BE49-F238E27FC236}">
                <a16:creationId xmlns:a16="http://schemas.microsoft.com/office/drawing/2014/main" id="{7CD7A92B-5ACD-4429-9F39-CB528D89E4B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610027" y="3884886"/>
            <a:ext cx="417299" cy="369333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9FD20BEB-322A-4880-8819-3BC4E0C548C8}"/>
              </a:ext>
            </a:extLst>
          </p:cNvPr>
          <p:cNvGrpSpPr/>
          <p:nvPr/>
        </p:nvGrpSpPr>
        <p:grpSpPr>
          <a:xfrm>
            <a:off x="8456813" y="4314872"/>
            <a:ext cx="620704" cy="2091185"/>
            <a:chOff x="9477051" y="3430199"/>
            <a:chExt cx="620704" cy="2091185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F239EC4-02F1-4548-8208-54E7252F0285}"/>
                </a:ext>
              </a:extLst>
            </p:cNvPr>
            <p:cNvSpPr txBox="1"/>
            <p:nvPr/>
          </p:nvSpPr>
          <p:spPr>
            <a:xfrm>
              <a:off x="9500728" y="3430199"/>
              <a:ext cx="5970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b="1" dirty="0"/>
                <a:t>0.4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0BAC899-75A1-46C5-AF68-DB2318332F7D}"/>
                </a:ext>
              </a:extLst>
            </p:cNvPr>
            <p:cNvSpPr txBox="1"/>
            <p:nvPr/>
          </p:nvSpPr>
          <p:spPr>
            <a:xfrm>
              <a:off x="9486939" y="4281002"/>
              <a:ext cx="5970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b="1" dirty="0"/>
                <a:t>0.5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4BEE91D-62AF-4A3C-9C80-25C92161BD0B}"/>
                </a:ext>
              </a:extLst>
            </p:cNvPr>
            <p:cNvSpPr txBox="1"/>
            <p:nvPr/>
          </p:nvSpPr>
          <p:spPr>
            <a:xfrm>
              <a:off x="9477051" y="5152052"/>
              <a:ext cx="5970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b="1" dirty="0"/>
                <a:t>0.1</a:t>
              </a:r>
            </a:p>
          </p:txBody>
        </p:sp>
      </p:grpSp>
      <p:pic>
        <p:nvPicPr>
          <p:cNvPr id="89" name="Picture 88">
            <a:extLst>
              <a:ext uri="{FF2B5EF4-FFF2-40B4-BE49-F238E27FC236}">
                <a16:creationId xmlns:a16="http://schemas.microsoft.com/office/drawing/2014/main" id="{DB64FE26-7337-4442-9178-5D77ED97B68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573810" y="3871903"/>
            <a:ext cx="468119" cy="395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1311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724 0.05208 L -1.66667E-6 -4.44444E-6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85" y="-25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7136 0.05092 L 4.16667E-6 2.96296E-6 " pathEditMode="relative" rAng="0" ptsTypes="AA">
                                      <p:cBhvr>
                                        <p:cTn id="42" dur="2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568" y="-25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0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1.48148E-6 L 0.03997 -0.00324 C 0.06745 -0.00116 0.08828 -0.0125 0.11589 -0.01042 " pathEditMode="relative" rAng="0" ptsTypes="AAA">
                                      <p:cBhvr>
                                        <p:cTn id="69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794" y="-556"/>
                                    </p:animMotion>
                                  </p:childTnLst>
                                </p:cTn>
                              </p:par>
                              <p:par>
                                <p:cTn id="70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-0.00023 C 0.01419 0.00069 0.03034 0.01643 0.04297 0.00254 C 0.07057 -0.03102 0.10703 -0.10602 0.13099 -0.13658 " pathEditMode="relative" rAng="0" ptsTypes="AAA">
                                      <p:cBhvr>
                                        <p:cTn id="71" dur="2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49" y="-6412"/>
                                    </p:animMotion>
                                  </p:childTnLst>
                                </p:cTn>
                              </p:par>
                              <p:par>
                                <p:cTn id="72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4.44444E-6 L 0.03984 -0.00324 C 0.06745 -0.04907 0.11901 -0.20671 0.13086 -0.24143 " pathEditMode="relative" rAng="0" ptsTypes="AAA">
                                      <p:cBhvr>
                                        <p:cTn id="73" dur="2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36" y="-12083"/>
                                    </p:animMotion>
                                  </p:childTnLst>
                                </p:cTn>
                              </p:par>
                              <p:par>
                                <p:cTn id="74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0.00093 C 0.01406 1.11111E-6 0.02773 -0.00232 0.04297 0.00185 C 0.06471 0.02731 0.10677 0.08704 0.13021 0.12106 " pathEditMode="relative" rAng="0" ptsTypes="AAA">
                                      <p:cBhvr>
                                        <p:cTn id="75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10" y="6088"/>
                                    </p:animMotion>
                                  </p:childTnLst>
                                </p:cTn>
                              </p:par>
                              <p:par>
                                <p:cTn id="76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-0.00047 L 0.03971 -0.00394 C 0.07109 -0.00857 0.0914 0.00324 0.1233 0.00092 " pathEditMode="relative" rAng="0" ptsTypes="AAA">
                                      <p:cBhvr>
                                        <p:cTn id="77" dur="2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59" y="-162"/>
                                    </p:animMotion>
                                  </p:childTnLst>
                                </p:cTn>
                              </p:par>
                              <p:par>
                                <p:cTn id="78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04 -0.00069 L 0.0401 0.00209 L 0.12526 0.12662 " pathEditMode="relative" rAng="0" ptsTypes="AAA">
                                      <p:cBhvr>
                                        <p:cTn id="79" dur="2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11" y="636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2500"/>
                            </p:stCondLst>
                            <p:childTnLst>
                              <p:par>
                                <p:cTn id="8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4" grpId="0"/>
      <p:bldP spid="28" grpId="0" animBg="1"/>
      <p:bldP spid="28" grpId="1" animBg="1"/>
      <p:bldP spid="68" grpId="0" animBg="1"/>
      <p:bldP spid="68" grpId="1" animBg="1"/>
      <p:bldP spid="69" grpId="0" animBg="1"/>
      <p:bldP spid="69" grpId="1" animBg="1"/>
      <p:bldP spid="70" grpId="0" animBg="1"/>
      <p:bldP spid="70" grpId="1" animBg="1"/>
      <p:bldP spid="71" grpId="0" animBg="1"/>
      <p:bldP spid="71" grpId="1" animBg="1"/>
      <p:bldP spid="72" grpId="0" animBg="1"/>
      <p:bldP spid="72" grpId="1" animBg="1"/>
      <p:bldP spid="6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BE449F-DFF6-4703-93A3-4E9B3B9921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625" y="115444"/>
            <a:ext cx="11487150" cy="1114424"/>
          </a:xfrm>
        </p:spPr>
        <p:txBody>
          <a:bodyPr>
            <a:normAutofit/>
          </a:bodyPr>
          <a:lstStyle/>
          <a:p>
            <a:r>
              <a:rPr lang="en-US" dirty="0"/>
              <a:t>Application: </a:t>
            </a:r>
            <a:r>
              <a:rPr lang="en-US" dirty="0" err="1"/>
              <a:t>Derandomization</a:t>
            </a:r>
            <a:r>
              <a:rPr lang="en-US" dirty="0"/>
              <a:t> given a </a:t>
            </a:r>
            <a:r>
              <a:rPr lang="en-US" dirty="0">
                <a:solidFill>
                  <a:schemeClr val="accent1"/>
                </a:solidFill>
              </a:rPr>
              <a:t>hitting set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1D1E6E4-28BA-41A6-B849-C19B4F06A35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52400" y="1303020"/>
                <a:ext cx="12039600" cy="4610100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b="0" dirty="0">
                    <a:solidFill>
                      <a:schemeClr val="accent1"/>
                    </a:solidFill>
                  </a:rPr>
                  <a:t>Hitting set generator (HSG)</a:t>
                </a:r>
                <a:r>
                  <a:rPr lang="en-US" dirty="0"/>
                  <a:t>: Function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:</m:t>
                    </m:r>
                    <m:r>
                      <m:rPr>
                        <m:lit/>
                      </m:rPr>
                      <a:rPr lang="en-US" i="1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0, 1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lit/>
                          </m:rPr>
                          <a:rPr lang="en-US" i="1"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→</m:t>
                    </m:r>
                    <m:r>
                      <m:rPr>
                        <m:lit/>
                      </m:rPr>
                      <a:rPr lang="en-US" i="1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0, 1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lit/>
                          </m:rPr>
                          <a:rPr lang="en-US" i="1"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b="0" dirty="0"/>
                  <a:t> such that</a:t>
                </a:r>
                <a:br>
                  <a:rPr lang="en-US" b="0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∀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width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-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length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-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ROBP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with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 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such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that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dirty="0"/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PRG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HSG. An HSG is a </a:t>
                </a:r>
                <a:r>
                  <a:rPr lang="en-US" dirty="0">
                    <a:solidFill>
                      <a:schemeClr val="accent1"/>
                    </a:solidFill>
                  </a:rPr>
                  <a:t>“one-sided PRG”. </a:t>
                </a:r>
                <a:r>
                  <a:rPr lang="en-US" dirty="0"/>
                  <a:t>Potentially much </a:t>
                </a:r>
                <a:r>
                  <a:rPr lang="en-US" dirty="0">
                    <a:solidFill>
                      <a:schemeClr val="accent1"/>
                    </a:solidFill>
                  </a:rPr>
                  <a:t>easier to construct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dirty="0">
                    <a:solidFill>
                      <a:schemeClr val="accent1"/>
                    </a:solidFill>
                  </a:rPr>
                  <a:t>Given</a:t>
                </a:r>
                <a:r>
                  <a:rPr lang="en-US" dirty="0"/>
                  <a:t> an optimal HSG, it is straightforward to derandomize algorithms that have</a:t>
                </a:r>
                <a:br>
                  <a:rPr lang="en-US" dirty="0"/>
                </a:br>
                <a:r>
                  <a:rPr lang="en-US" dirty="0">
                    <a:solidFill>
                      <a:schemeClr val="accent1"/>
                    </a:solidFill>
                  </a:rPr>
                  <a:t>one-sided</a:t>
                </a:r>
                <a:r>
                  <a:rPr lang="en-US" dirty="0"/>
                  <a:t> error (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1" i="0" smtClean="0">
                        <a:latin typeface="Cambria Math" panose="02040503050406030204" pitchFamily="18" charset="0"/>
                      </a:rPr>
                      <m:t>L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b="1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RL</m:t>
                    </m:r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1D1E6E4-28BA-41A6-B849-C19B4F06A35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2400" y="1303020"/>
                <a:ext cx="12039600" cy="4610100"/>
              </a:xfrm>
              <a:blipFill>
                <a:blip r:embed="rId2"/>
                <a:stretch>
                  <a:fillRect l="-911" r="-2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4B6FFFA-54C6-43C0-B97D-5FD08212E10A}"/>
                  </a:ext>
                </a:extLst>
              </p:cNvPr>
              <p:cNvSpPr txBox="1"/>
              <p:nvPr/>
            </p:nvSpPr>
            <p:spPr>
              <a:xfrm>
                <a:off x="1399684" y="5112172"/>
                <a:ext cx="9259172" cy="1455591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38100">
                <a:solidFill>
                  <a:schemeClr val="accent1"/>
                </a:solidFill>
              </a:ln>
            </p:spPr>
            <p:txBody>
              <a:bodyPr wrap="square" bIns="182880" rtlCol="0">
                <a:spAutoFit/>
              </a:bodyPr>
              <a:lstStyle/>
              <a:p>
                <a:pPr algn="ctr">
                  <a:lnSpc>
                    <a:spcPct val="150000"/>
                  </a:lnSpc>
                  <a:buClr>
                    <a:schemeClr val="tx1"/>
                  </a:buClr>
                </a:pPr>
                <a:r>
                  <a:rPr lang="en-US" sz="2800" b="1" dirty="0"/>
                  <a:t>Theorem </a:t>
                </a:r>
                <a:r>
                  <a:rPr lang="en-US" sz="2000" dirty="0">
                    <a:solidFill>
                      <a:srgbClr val="C00000"/>
                    </a:solidFill>
                  </a:rPr>
                  <a:t>[Cheng, H 2020]</a:t>
                </a:r>
                <a:r>
                  <a:rPr lang="en-US" sz="2800" dirty="0"/>
                  <a:t>: If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∃</m:t>
                    </m:r>
                  </m:oMath>
                </a14:m>
                <a:r>
                  <a:rPr lang="en-US" sz="2800" dirty="0"/>
                  <a:t> log-space </a:t>
                </a:r>
                <a:r>
                  <a:rPr lang="en-US" sz="2800" dirty="0">
                    <a:solidFill>
                      <a:schemeClr val="accent1"/>
                    </a:solidFill>
                  </a:rPr>
                  <a:t>HSG</a:t>
                </a:r>
                <a:r>
                  <a:rPr lang="en-US" sz="2800" dirty="0"/>
                  <a:t> for width-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800" dirty="0"/>
                  <a:t> length-</a:t>
                </a:r>
                <a14:m>
                  <m:oMath xmlns:m="http://schemas.openxmlformats.org/officeDocument/2006/math">
                    <m:r>
                      <a:rPr lang="en-US" sz="2800" b="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800" dirty="0"/>
                  <a:t> ROBPs with seed length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800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, then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800" b="1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L</m:t>
                    </m:r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sz="2800" b="1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BPL</m:t>
                    </m:r>
                  </m:oMath>
                </a14:m>
                <a:endParaRPr lang="en-US" sz="28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4B6FFFA-54C6-43C0-B97D-5FD08212E1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9684" y="5112172"/>
                <a:ext cx="9259172" cy="1455591"/>
              </a:xfrm>
              <a:prstGeom prst="rect">
                <a:avLst/>
              </a:prstGeom>
              <a:blipFill>
                <a:blip r:embed="rId3"/>
                <a:stretch>
                  <a:fillRect l="-197" b="-820"/>
                </a:stretch>
              </a:blipFill>
              <a:ln w="381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22660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8EDB904-9E6C-48BC-9364-5A53E66DFFD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199" y="-100623"/>
                <a:ext cx="10515600" cy="1325563"/>
              </a:xfrm>
            </p:spPr>
            <p:txBody>
              <a:bodyPr/>
              <a:lstStyle/>
              <a:p>
                <a:r>
                  <a:rPr lang="en-US" dirty="0"/>
                  <a:t>Derandomizing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1" i="0" smtClean="0">
                        <a:latin typeface="Cambria Math" panose="02040503050406030204" pitchFamily="18" charset="0"/>
                      </a:rPr>
                      <m:t>BPL</m:t>
                    </m:r>
                  </m:oMath>
                </a14:m>
                <a:r>
                  <a:rPr lang="en-US" dirty="0"/>
                  <a:t> given an HSG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8EDB904-9E6C-48BC-9364-5A53E66DFFD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199" y="-100623"/>
                <a:ext cx="10515600" cy="1325563"/>
              </a:xfrm>
              <a:blipFill>
                <a:blip r:embed="rId2"/>
                <a:stretch>
                  <a:fillRect l="-23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BCF65A-7FF9-499E-806B-7719E533B1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80986" y="4466845"/>
                <a:ext cx="11630025" cy="2391155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dirty="0"/>
                  <a:t>Proof idea: Use HSG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dirty="0"/>
                  <a:t> with </a:t>
                </a:r>
                <a:r>
                  <a:rPr lang="en-US" dirty="0">
                    <a:solidFill>
                      <a:schemeClr val="accent1"/>
                    </a:solidFill>
                  </a:rPr>
                  <a:t>output length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to analyze ROBP of length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dirty="0"/>
              </a:p>
              <a:p>
                <a:pPr>
                  <a:lnSpc>
                    <a:spcPct val="120000"/>
                  </a:lnSpc>
                </a:pPr>
                <a:r>
                  <a:rPr lang="en-US" dirty="0"/>
                  <a:t>Each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/>
                  <a:t>-bit string encodes a collection of (sparse) </a:t>
                </a:r>
                <a:r>
                  <a:rPr lang="en-US" dirty="0">
                    <a:solidFill>
                      <a:schemeClr val="accent1"/>
                    </a:solidFill>
                  </a:rPr>
                  <a:t>distributions</a:t>
                </a:r>
                <a:r>
                  <a:rPr lang="en-US" dirty="0"/>
                  <a:t> over </a:t>
                </a:r>
                <a14:m>
                  <m:oMath xmlns:m="http://schemas.openxmlformats.org/officeDocument/2006/math">
                    <m:r>
                      <m:rPr>
                        <m:lit/>
                      </m:rPr>
                      <a:rPr lang="en-US" b="0" i="1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0, 1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lit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b="0" dirty="0"/>
              </a:p>
              <a:p>
                <a:pPr>
                  <a:lnSpc>
                    <a:spcPct val="120000"/>
                  </a:lnSpc>
                </a:pPr>
                <a:r>
                  <a:rPr lang="en-US" dirty="0"/>
                  <a:t>Find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such that the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acc>
                  </m:oMath>
                </a14:m>
                <a:r>
                  <a:rPr lang="en-US" dirty="0"/>
                  <a:t> induced by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</a:t>
                </a:r>
                <a:r>
                  <a:rPr lang="en-US" dirty="0">
                    <a:solidFill>
                      <a:schemeClr val="accent1"/>
                    </a:solidFill>
                  </a:rPr>
                  <a:t>locally consistent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BCF65A-7FF9-499E-806B-7719E533B1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80986" y="4466845"/>
                <a:ext cx="11630025" cy="2391155"/>
              </a:xfrm>
              <a:blipFill>
                <a:blip r:embed="rId3"/>
                <a:stretch>
                  <a:fillRect l="-943" t="-5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17CFA69-CB32-400B-913F-6893F66842A2}"/>
                  </a:ext>
                </a:extLst>
              </p:cNvPr>
              <p:cNvSpPr txBox="1"/>
              <p:nvPr/>
            </p:nvSpPr>
            <p:spPr>
              <a:xfrm>
                <a:off x="1073167" y="1224940"/>
                <a:ext cx="9259172" cy="1455591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38100">
                <a:solidFill>
                  <a:schemeClr val="accent1"/>
                </a:solidFill>
              </a:ln>
            </p:spPr>
            <p:txBody>
              <a:bodyPr wrap="square" bIns="182880" rtlCol="0">
                <a:spAutoFit/>
              </a:bodyPr>
              <a:lstStyle/>
              <a:p>
                <a:pPr algn="ctr">
                  <a:lnSpc>
                    <a:spcPct val="150000"/>
                  </a:lnSpc>
                  <a:buClr>
                    <a:schemeClr val="tx1"/>
                  </a:buClr>
                </a:pPr>
                <a:r>
                  <a:rPr lang="en-US" sz="2800" b="1" dirty="0"/>
                  <a:t>Theorem </a:t>
                </a:r>
                <a:r>
                  <a:rPr lang="en-US" sz="2000" dirty="0">
                    <a:solidFill>
                      <a:srgbClr val="C00000"/>
                    </a:solidFill>
                  </a:rPr>
                  <a:t>[Cheng, H 2020]</a:t>
                </a:r>
                <a:r>
                  <a:rPr lang="en-US" sz="2800" dirty="0"/>
                  <a:t>: If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∃</m:t>
                    </m:r>
                  </m:oMath>
                </a14:m>
                <a:r>
                  <a:rPr lang="en-US" sz="2800" dirty="0"/>
                  <a:t> log-space HSG for width-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800" dirty="0"/>
                  <a:t> length-</a:t>
                </a:r>
                <a14:m>
                  <m:oMath xmlns:m="http://schemas.openxmlformats.org/officeDocument/2006/math">
                    <m:r>
                      <a:rPr lang="en-US" sz="2800" b="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800" dirty="0"/>
                  <a:t> ROBPs with seed length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800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, then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800" b="1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L</m:t>
                    </m:r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sz="2800" b="1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BPL</m:t>
                    </m:r>
                  </m:oMath>
                </a14:m>
                <a:endParaRPr lang="en-US" sz="28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17CFA69-CB32-400B-913F-6893F66842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3167" y="1224940"/>
                <a:ext cx="9259172" cy="1455591"/>
              </a:xfrm>
              <a:prstGeom prst="rect">
                <a:avLst/>
              </a:prstGeom>
              <a:blipFill>
                <a:blip r:embed="rId4"/>
                <a:stretch>
                  <a:fillRect l="-197" r="-1311" b="-408"/>
                </a:stretch>
              </a:blipFill>
              <a:ln w="381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hought Bubble: Cloud 5">
                <a:extLst>
                  <a:ext uri="{FF2B5EF4-FFF2-40B4-BE49-F238E27FC236}">
                    <a16:creationId xmlns:a16="http://schemas.microsoft.com/office/drawing/2014/main" id="{36725AF4-72C1-4820-B595-4E1620A47369}"/>
                  </a:ext>
                </a:extLst>
              </p:cNvPr>
              <p:cNvSpPr/>
              <p:nvPr/>
            </p:nvSpPr>
            <p:spPr>
              <a:xfrm>
                <a:off x="1417756" y="2815331"/>
                <a:ext cx="4781550" cy="1372307"/>
              </a:xfrm>
              <a:prstGeom prst="cloudCallout">
                <a:avLst>
                  <a:gd name="adj1" fmla="val -41517"/>
                  <a:gd name="adj2" fmla="val -53661"/>
                </a:avLst>
              </a:prstGeom>
              <a:solidFill>
                <a:schemeClr val="bg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Analogous theorem for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BPP</m:t>
                    </m:r>
                  </m:oMath>
                </a14:m>
                <a:r>
                  <a:rPr lang="en-US" b="1" dirty="0">
                    <a:solidFill>
                      <a:schemeClr val="tx1"/>
                    </a:solidFill>
                  </a:rPr>
                  <a:t> </a:t>
                </a:r>
                <a:r>
                  <a:rPr lang="en-US" dirty="0">
                    <a:solidFill>
                      <a:schemeClr val="tx1"/>
                    </a:solidFill>
                  </a:rPr>
                  <a:t>known previously</a:t>
                </a:r>
                <a:br>
                  <a:rPr lang="en-US" dirty="0">
                    <a:solidFill>
                      <a:schemeClr val="tx1"/>
                    </a:solidFill>
                  </a:rPr>
                </a:br>
                <a:r>
                  <a:rPr lang="en-US" sz="1400" dirty="0">
                    <a:solidFill>
                      <a:srgbClr val="C00000"/>
                    </a:solidFill>
                  </a:rPr>
                  <a:t>[Andreev, Clementi, </a:t>
                </a:r>
                <a:r>
                  <a:rPr lang="en-US" sz="1400" dirty="0" err="1">
                    <a:solidFill>
                      <a:srgbClr val="C00000"/>
                    </a:solidFill>
                  </a:rPr>
                  <a:t>Rolim</a:t>
                </a:r>
                <a:r>
                  <a:rPr lang="en-US" sz="1400" dirty="0">
                    <a:solidFill>
                      <a:srgbClr val="C00000"/>
                    </a:solidFill>
                  </a:rPr>
                  <a:t> 1996]</a:t>
                </a:r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6" name="Thought Bubble: Cloud 5">
                <a:extLst>
                  <a:ext uri="{FF2B5EF4-FFF2-40B4-BE49-F238E27FC236}">
                    <a16:creationId xmlns:a16="http://schemas.microsoft.com/office/drawing/2014/main" id="{36725AF4-72C1-4820-B595-4E1620A4736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7756" y="2815331"/>
                <a:ext cx="4781550" cy="1372307"/>
              </a:xfrm>
              <a:prstGeom prst="cloudCallout">
                <a:avLst>
                  <a:gd name="adj1" fmla="val -41517"/>
                  <a:gd name="adj2" fmla="val -53661"/>
                </a:avLst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hought Bubble: Cloud 6">
                <a:extLst>
                  <a:ext uri="{FF2B5EF4-FFF2-40B4-BE49-F238E27FC236}">
                    <a16:creationId xmlns:a16="http://schemas.microsoft.com/office/drawing/2014/main" id="{8946BBA5-23E4-4A01-966B-A599C119ED4F}"/>
                  </a:ext>
                </a:extLst>
              </p:cNvPr>
              <p:cNvSpPr/>
              <p:nvPr/>
            </p:nvSpPr>
            <p:spPr>
              <a:xfrm>
                <a:off x="6435089" y="2815331"/>
                <a:ext cx="4781550" cy="1325563"/>
              </a:xfrm>
              <a:prstGeom prst="cloudCallout">
                <a:avLst>
                  <a:gd name="adj1" fmla="val -54864"/>
                  <a:gd name="adj2" fmla="val -29368"/>
                </a:avLst>
              </a:prstGeom>
              <a:solidFill>
                <a:schemeClr val="bg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But the known proofs for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BPP</m:t>
                    </m:r>
                  </m:oMath>
                </a14:m>
                <a:r>
                  <a:rPr lang="en-US" b="1" dirty="0">
                    <a:solidFill>
                      <a:schemeClr val="tx1"/>
                    </a:solidFill>
                  </a:rPr>
                  <a:t> </a:t>
                </a:r>
                <a:r>
                  <a:rPr lang="en-US" dirty="0">
                    <a:solidFill>
                      <a:schemeClr val="tx1"/>
                    </a:solidFill>
                  </a:rPr>
                  <a:t>don’t preserve the </a:t>
                </a:r>
                <a:r>
                  <a:rPr lang="en-US" dirty="0">
                    <a:solidFill>
                      <a:schemeClr val="accent1"/>
                    </a:solidFill>
                  </a:rPr>
                  <a:t>read-once</a:t>
                </a:r>
                <a:r>
                  <a:rPr lang="en-US" dirty="0">
                    <a:solidFill>
                      <a:schemeClr val="tx1"/>
                    </a:solidFill>
                  </a:rPr>
                  <a:t> condition</a:t>
                </a:r>
              </a:p>
            </p:txBody>
          </p:sp>
        </mc:Choice>
        <mc:Fallback xmlns="">
          <p:sp>
            <p:nvSpPr>
              <p:cNvPr id="7" name="Thought Bubble: Cloud 6">
                <a:extLst>
                  <a:ext uri="{FF2B5EF4-FFF2-40B4-BE49-F238E27FC236}">
                    <a16:creationId xmlns:a16="http://schemas.microsoft.com/office/drawing/2014/main" id="{8946BBA5-23E4-4A01-966B-A599C119ED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5089" y="2815331"/>
                <a:ext cx="4781550" cy="1325563"/>
              </a:xfrm>
              <a:prstGeom prst="cloudCallout">
                <a:avLst>
                  <a:gd name="adj1" fmla="val -54864"/>
                  <a:gd name="adj2" fmla="val -29368"/>
                </a:avLst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372854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7EC09A-CFED-46D4-A139-409485C334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72" y="398624"/>
            <a:ext cx="11668125" cy="1325563"/>
          </a:xfrm>
        </p:spPr>
        <p:txBody>
          <a:bodyPr/>
          <a:lstStyle/>
          <a:p>
            <a:r>
              <a:rPr lang="en-US" dirty="0"/>
              <a:t>More applications of inverse Laplacian perspective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37A35F-6EE3-4995-807F-9A09EE5140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7027" y="2214642"/>
            <a:ext cx="11100816" cy="2348214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Inverse Laplacian perspective helps us get </a:t>
            </a:r>
            <a:r>
              <a:rPr lang="en-US" dirty="0">
                <a:solidFill>
                  <a:schemeClr val="accent1"/>
                </a:solidFill>
              </a:rPr>
              <a:t>more mileage</a:t>
            </a:r>
            <a:r>
              <a:rPr lang="en-US" dirty="0"/>
              <a:t> out of HSGs</a:t>
            </a:r>
          </a:p>
          <a:p>
            <a:pPr>
              <a:lnSpc>
                <a:spcPct val="150000"/>
              </a:lnSpc>
            </a:pPr>
            <a:r>
              <a:rPr lang="en-US" dirty="0"/>
              <a:t>Other applications come from </a:t>
            </a:r>
            <a:r>
              <a:rPr lang="en-US" dirty="0">
                <a:solidFill>
                  <a:schemeClr val="accent1"/>
                </a:solidFill>
              </a:rPr>
              <a:t>importing techniques</a:t>
            </a:r>
            <a:r>
              <a:rPr lang="en-US" dirty="0"/>
              <a:t> from literature on </a:t>
            </a:r>
            <a:r>
              <a:rPr lang="en-US" dirty="0">
                <a:solidFill>
                  <a:schemeClr val="accent1"/>
                </a:solidFill>
              </a:rPr>
              <a:t>fast</a:t>
            </a:r>
            <a:r>
              <a:rPr lang="en-US" dirty="0"/>
              <a:t> Laplacian system solvers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F1FCFD5-D446-4E00-8DD7-08F55EDFB960}"/>
              </a:ext>
            </a:extLst>
          </p:cNvPr>
          <p:cNvSpPr txBox="1"/>
          <p:nvPr/>
        </p:nvSpPr>
        <p:spPr>
          <a:xfrm>
            <a:off x="8778240" y="4306824"/>
            <a:ext cx="2258568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dirty="0"/>
              <a:t>♻️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9489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8C8202-172D-474F-B97F-06F5585185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035" y="2246709"/>
            <a:ext cx="11929929" cy="2364581"/>
          </a:xfrm>
        </p:spPr>
        <p:txBody>
          <a:bodyPr>
            <a:normAutofit/>
          </a:bodyPr>
          <a:lstStyle/>
          <a:p>
            <a:pPr algn="ctr"/>
            <a:r>
              <a:rPr lang="en-US" sz="5400" dirty="0">
                <a:latin typeface="+mn-lt"/>
              </a:rPr>
              <a:t>Theme 3:</a:t>
            </a:r>
            <a:br>
              <a:rPr lang="en-US" sz="5400" dirty="0">
                <a:latin typeface="+mn-lt"/>
              </a:rPr>
            </a:br>
            <a:r>
              <a:rPr lang="en-US" sz="5400" dirty="0">
                <a:solidFill>
                  <a:schemeClr val="accent1"/>
                </a:solidFill>
                <a:latin typeface="+mn-lt"/>
              </a:rPr>
              <a:t>Error Reduction</a:t>
            </a:r>
            <a:r>
              <a:rPr lang="en-US" sz="5400" dirty="0">
                <a:latin typeface="+mn-lt"/>
              </a:rPr>
              <a:t> Procedures</a:t>
            </a:r>
          </a:p>
        </p:txBody>
      </p:sp>
    </p:spTree>
    <p:extLst>
      <p:ext uri="{BB962C8B-B14F-4D97-AF65-F5344CB8AC3E}">
        <p14:creationId xmlns:p14="http://schemas.microsoft.com/office/powerpoint/2010/main" val="24411930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0A25C1-F912-4459-833C-6B013C2F05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567" y="141137"/>
            <a:ext cx="11139191" cy="1325563"/>
          </a:xfrm>
        </p:spPr>
        <p:txBody>
          <a:bodyPr>
            <a:normAutofit/>
          </a:bodyPr>
          <a:lstStyle/>
          <a:p>
            <a:r>
              <a:rPr lang="en-US" sz="4000" dirty="0"/>
              <a:t>Non-black-box error reduction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1232B9B-6F17-4129-B6E7-B7492BB2318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72039" y="1799630"/>
                <a:ext cx="11647917" cy="2908747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dirty="0"/>
                  <a:t>Problem: Given a width-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length-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ROBP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as input, estimate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  <a:p>
                <a:pPr>
                  <a:lnSpc>
                    <a:spcPct val="170000"/>
                  </a:lnSpc>
                </a:pPr>
                <a:r>
                  <a:rPr lang="en-US" dirty="0"/>
                  <a:t>Assume we can compute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±1</m:t>
                    </m:r>
                    <m:r>
                      <m:rPr>
                        <m:lit/>
                      </m:rP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/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poly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deterministically in space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1232B9B-6F17-4129-B6E7-B7492BB2318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2039" y="1799630"/>
                <a:ext cx="11647917" cy="2908747"/>
              </a:xfrm>
              <a:blipFill>
                <a:blip r:embed="rId2"/>
                <a:stretch>
                  <a:fillRect l="-942" t="-18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2EB9A5C-EA01-4731-A3D1-21E33318ADAB}"/>
                  </a:ext>
                </a:extLst>
              </p:cNvPr>
              <p:cNvSpPr txBox="1"/>
              <p:nvPr/>
            </p:nvSpPr>
            <p:spPr>
              <a:xfrm>
                <a:off x="272039" y="3941362"/>
                <a:ext cx="11313719" cy="182511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38100">
                <a:solidFill>
                  <a:schemeClr val="accent1"/>
                </a:solidFill>
              </a:ln>
            </p:spPr>
            <p:txBody>
              <a:bodyPr wrap="square" bIns="182880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C00000"/>
                    </a:solidFill>
                  </a:rPr>
                  <a:t>[Ahmadinejad, </a:t>
                </a:r>
                <a:r>
                  <a:rPr lang="en-US" dirty="0" err="1">
                    <a:solidFill>
                      <a:srgbClr val="C00000"/>
                    </a:solidFill>
                  </a:rPr>
                  <a:t>Kelner</a:t>
                </a:r>
                <a:r>
                  <a:rPr lang="en-US" dirty="0">
                    <a:solidFill>
                      <a:srgbClr val="C00000"/>
                    </a:solidFill>
                  </a:rPr>
                  <a:t>, Murtagh, Peebles, </a:t>
                </a:r>
                <a:r>
                  <a:rPr lang="en-US" dirty="0" err="1">
                    <a:solidFill>
                      <a:srgbClr val="C00000"/>
                    </a:solidFill>
                  </a:rPr>
                  <a:t>Sidford</a:t>
                </a:r>
                <a:r>
                  <a:rPr lang="en-US" dirty="0">
                    <a:solidFill>
                      <a:srgbClr val="C00000"/>
                    </a:solidFill>
                  </a:rPr>
                  <a:t>, </a:t>
                </a:r>
                <a:r>
                  <a:rPr lang="en-US" dirty="0" err="1">
                    <a:solidFill>
                      <a:srgbClr val="C00000"/>
                    </a:solidFill>
                  </a:rPr>
                  <a:t>Vadhan</a:t>
                </a:r>
                <a:r>
                  <a:rPr lang="en-US" dirty="0">
                    <a:solidFill>
                      <a:srgbClr val="C00000"/>
                    </a:solidFill>
                  </a:rPr>
                  <a:t> 2020]</a:t>
                </a:r>
                <a:r>
                  <a:rPr lang="en-US" sz="2800" dirty="0">
                    <a:solidFill>
                      <a:srgbClr val="C00000"/>
                    </a:solidFill>
                  </a:rPr>
                  <a:t> </a:t>
                </a:r>
                <a:r>
                  <a:rPr lang="en-US" sz="1200" dirty="0">
                    <a:solidFill>
                      <a:srgbClr val="C00000"/>
                    </a:solidFill>
                  </a:rPr>
                  <a:t>strengthening [H, Zuckerman 2018]</a:t>
                </a:r>
                <a:endParaRPr lang="en-US" sz="2800" b="1" dirty="0"/>
              </a:p>
              <a:p>
                <a:pPr algn="ctr">
                  <a:lnSpc>
                    <a:spcPct val="170000"/>
                  </a:lnSpc>
                </a:pPr>
                <a:r>
                  <a:rPr lang="en-US" sz="2800" b="1" dirty="0"/>
                  <a:t>Theorem</a:t>
                </a:r>
                <a:r>
                  <a:rPr lang="en-US" sz="2800" dirty="0"/>
                  <a:t>: Can compute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sz="28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±</m:t>
                    </m:r>
                    <m:r>
                      <a:rPr lang="en-US" sz="28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sz="2800" dirty="0"/>
                  <a:t> deterministically in space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func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⋅</m:t>
                          </m:r>
                          <m:func>
                            <m:funcPr>
                              <m:ctrlPr>
                                <a:rPr lang="en-US" sz="28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func>
                                <m:funcPr>
                                  <m:ctrlPr>
                                    <a:rPr lang="en-US" sz="28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80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8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m:rPr>
                                          <m:lit/>
                                        </m:rPr>
                                        <a:rPr lang="en-US" sz="28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/</m:t>
                                      </m:r>
                                      <m:r>
                                        <a:rPr lang="en-US" sz="28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𝜀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func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2EB9A5C-EA01-4731-A3D1-21E33318AD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039" y="3941362"/>
                <a:ext cx="11313719" cy="182511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2562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EDD5C-CD6F-4D4C-98EC-52FB94178B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282" y="0"/>
            <a:ext cx="10515600" cy="1325563"/>
          </a:xfrm>
        </p:spPr>
        <p:txBody>
          <a:bodyPr/>
          <a:lstStyle/>
          <a:p>
            <a:r>
              <a:rPr lang="en-US" dirty="0"/>
              <a:t>Preconditioned Richardson iteration</a:t>
            </a:r>
            <a:endParaRPr lang="en-US" sz="2000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A4B0C18-B82D-432E-94B9-4A7BA251102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8187" y="965676"/>
                <a:ext cx="12063813" cy="5768410"/>
              </a:xfrm>
            </p:spPr>
            <p:txBody>
              <a:bodyPr>
                <a:normAutofit lnSpcReduction="10000"/>
              </a:bodyPr>
              <a:lstStyle/>
              <a:p>
                <a:pPr>
                  <a:lnSpc>
                    <a:spcPct val="150000"/>
                  </a:lnSpc>
                  <a:spcBef>
                    <a:spcPts val="0"/>
                  </a:spcBef>
                </a:pPr>
                <a:r>
                  <a:rPr lang="en-US" dirty="0"/>
                  <a:t>In space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e>
                    </m:d>
                  </m:oMath>
                </a14:m>
                <a:r>
                  <a:rPr lang="en-US" b="0" dirty="0"/>
                  <a:t>, compute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acc>
                  </m:oMath>
                </a14:m>
                <a:r>
                  <a:rPr lang="en-US" b="0" dirty="0"/>
                  <a:t> such that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≤1</m:t>
                    </m:r>
                    <m:r>
                      <m:rPr>
                        <m:lit/>
                      </m:rPr>
                      <a:rPr lang="en-US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poly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endParaRPr lang="en-US" b="0" dirty="0"/>
              </a:p>
              <a:p>
                <a:pPr>
                  <a:lnSpc>
                    <a:spcPct val="150000"/>
                  </a:lnSpc>
                  <a:spcBef>
                    <a:spcPts val="0"/>
                  </a:spcBef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dirty="0"/>
                  <a:t> 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dirty="0"/>
                  <a:t> (local consistency errors) satisfies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∞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≤1/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poly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dirty="0"/>
                  <a:t>   </a:t>
                </a:r>
                <a:r>
                  <a:rPr lang="en-US" sz="4000" dirty="0"/>
                  <a:t>🚶</a:t>
                </a:r>
                <a:endParaRPr lang="en-US" dirty="0"/>
              </a:p>
              <a:p>
                <a:pPr>
                  <a:lnSpc>
                    <a:spcPct val="150000"/>
                  </a:lnSpc>
                  <a:spcBef>
                    <a:spcPts val="0"/>
                  </a:spcBef>
                </a:pPr>
                <a:r>
                  <a:rPr lang="en-US" dirty="0"/>
                  <a:t>Define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acc>
                          <m:accPr>
                            <m:chr m:val="̂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</m:acc>
                      </m:e>
                    </m:acc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acc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acc>
                      <m:accPr>
                        <m:chr m:val="̂"/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acc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acc>
                      <m:accPr>
                        <m:chr m:val="̂"/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acc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+⋯+</m:t>
                    </m:r>
                    <m:sSup>
                      <m:sSup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  <m:acc>
                      <m:accPr>
                        <m:chr m:val="̂"/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acc>
                  </m:oMath>
                </a14:m>
                <a:r>
                  <a:rPr lang="en-US" dirty="0"/>
                  <a:t>    </a:t>
                </a:r>
                <a:r>
                  <a:rPr lang="en-US" sz="4000" dirty="0"/>
                  <a:t>🏋️</a:t>
                </a:r>
                <a:endParaRPr lang="en-US" dirty="0"/>
              </a:p>
              <a:p>
                <a:pPr marL="0" indent="0">
                  <a:lnSpc>
                    <a:spcPct val="15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</m:acc>
                        </m:e>
                      </m:acc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m:rPr>
                          <m:aln/>
                        </m:rP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p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+⋯+</m:t>
                      </m:r>
                      <m:sSup>
                        <m:sSup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p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</m:sSup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m:rPr>
                          <m:aln/>
                        </m:rP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) + </m:t>
                      </m:r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p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+ </m:t>
                      </m:r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p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p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+⋯+</m:t>
                      </m:r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p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</m:sSup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p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p>
                          </m:sSup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p>
                          <m:r>
                            <a:rPr lang="en-US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>
                  <a:lnSpc>
                    <a:spcPct val="150000"/>
                  </a:lnSpc>
                  <a:spcBef>
                    <a:spcPts val="0"/>
                  </a:spcBef>
                </a:pPr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func>
                              <m:func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m:rPr>
                                        <m:lit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/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𝜀</m:t>
                                    </m:r>
                                  </m:e>
                                </m:d>
                              </m:e>
                            </m:func>
                          </m:num>
                          <m:den>
                            <m:func>
                              <m:func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func>
                          </m:den>
                        </m:f>
                      </m:e>
                    </m:d>
                  </m:oMath>
                </a14:m>
                <a:r>
                  <a:rPr lang="en-US" dirty="0"/>
                  <a:t>, we get</a:t>
                </a:r>
              </a:p>
              <a:p>
                <a:pPr marL="0" indent="0">
                  <a:lnSpc>
                    <a:spcPct val="150000"/>
                  </a:lnSpc>
                  <a:spcBef>
                    <a:spcPts val="0"/>
                  </a:spcBef>
                  <a:buNone/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</m:acc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</m:acc>
                              </m:e>
                            </m:acc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𝐿𝑃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</m:d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∞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</m:acc>
                              </m:e>
                            </m:acc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</m:d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∞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∞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𝑂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</m:d>
                          </m:sup>
                        </m:sSup>
                      </m:den>
                    </m:f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/>
                  <a:t>   </a:t>
                </a:r>
                <a:r>
                  <a:rPr lang="en-US" sz="4000" dirty="0"/>
                  <a:t>💪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A4B0C18-B82D-432E-94B9-4A7BA251102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8187" y="965676"/>
                <a:ext cx="12063813" cy="5768410"/>
              </a:xfrm>
              <a:blipFill>
                <a:blip r:embed="rId2"/>
                <a:stretch>
                  <a:fillRect l="-910" r="-1314" b="-21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hought Bubble: Cloud 3">
                <a:extLst>
                  <a:ext uri="{FF2B5EF4-FFF2-40B4-BE49-F238E27FC236}">
                    <a16:creationId xmlns:a16="http://schemas.microsoft.com/office/drawing/2014/main" id="{596759ED-C213-4409-90BD-48F324FF8F22}"/>
                  </a:ext>
                </a:extLst>
              </p:cNvPr>
              <p:cNvSpPr/>
              <p:nvPr/>
            </p:nvSpPr>
            <p:spPr>
              <a:xfrm>
                <a:off x="7547277" y="5018718"/>
                <a:ext cx="3758110" cy="1013150"/>
              </a:xfrm>
              <a:prstGeom prst="cloudCallout">
                <a:avLst>
                  <a:gd name="adj1" fmla="val 33904"/>
                  <a:gd name="adj2" fmla="val -63950"/>
                </a:avLst>
              </a:prstGeom>
              <a:solidFill>
                <a:schemeClr val="bg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accent1"/>
                    </a:solidFill>
                  </a:rPr>
                  <a:t>Low-error</a:t>
                </a:r>
                <a:r>
                  <a:rPr lang="en-US" dirty="0">
                    <a:solidFill>
                      <a:schemeClr val="tx1"/>
                    </a:solidFill>
                  </a:rPr>
                  <a:t> approximate inverse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" name="Thought Bubble: Cloud 3">
                <a:extLst>
                  <a:ext uri="{FF2B5EF4-FFF2-40B4-BE49-F238E27FC236}">
                    <a16:creationId xmlns:a16="http://schemas.microsoft.com/office/drawing/2014/main" id="{596759ED-C213-4409-90BD-48F324FF8F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7277" y="5018718"/>
                <a:ext cx="3758110" cy="1013150"/>
              </a:xfrm>
              <a:prstGeom prst="cloudCallout">
                <a:avLst>
                  <a:gd name="adj1" fmla="val 33904"/>
                  <a:gd name="adj2" fmla="val -63950"/>
                </a:avLst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23BFE5D9-A0F9-40FE-A4A1-75370B55E67F}"/>
              </a:ext>
            </a:extLst>
          </p:cNvPr>
          <p:cNvSpPr txBox="1"/>
          <p:nvPr/>
        </p:nvSpPr>
        <p:spPr>
          <a:xfrm>
            <a:off x="8647543" y="319345"/>
            <a:ext cx="33051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C00000"/>
                </a:solidFill>
              </a:rPr>
              <a:t>[Ahmadinejad, </a:t>
            </a:r>
            <a:r>
              <a:rPr lang="en-US" sz="1800" dirty="0" err="1">
                <a:solidFill>
                  <a:srgbClr val="C00000"/>
                </a:solidFill>
              </a:rPr>
              <a:t>Kelner</a:t>
            </a:r>
            <a:r>
              <a:rPr lang="en-US" sz="1800" dirty="0">
                <a:solidFill>
                  <a:srgbClr val="C00000"/>
                </a:solidFill>
              </a:rPr>
              <a:t>, Murtagh,</a:t>
            </a:r>
          </a:p>
          <a:p>
            <a:r>
              <a:rPr lang="en-US" sz="1800" dirty="0">
                <a:solidFill>
                  <a:srgbClr val="C00000"/>
                </a:solidFill>
              </a:rPr>
              <a:t>Peebles, </a:t>
            </a:r>
            <a:r>
              <a:rPr lang="en-US" sz="1800" dirty="0" err="1">
                <a:solidFill>
                  <a:srgbClr val="C00000"/>
                </a:solidFill>
              </a:rPr>
              <a:t>Sidford</a:t>
            </a:r>
            <a:r>
              <a:rPr lang="en-US" sz="1800" dirty="0">
                <a:solidFill>
                  <a:srgbClr val="C00000"/>
                </a:solidFill>
              </a:rPr>
              <a:t>, </a:t>
            </a:r>
            <a:r>
              <a:rPr lang="en-US" sz="1800" dirty="0" err="1">
                <a:solidFill>
                  <a:srgbClr val="C00000"/>
                </a:solidFill>
              </a:rPr>
              <a:t>Vadhan</a:t>
            </a:r>
            <a:r>
              <a:rPr lang="en-US" sz="1800" dirty="0">
                <a:solidFill>
                  <a:srgbClr val="C00000"/>
                </a:solidFill>
              </a:rPr>
              <a:t> 2020]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F4B833C-E12E-493A-8A61-155446FFE1B5}"/>
              </a:ext>
            </a:extLst>
          </p:cNvPr>
          <p:cNvSpPr/>
          <p:nvPr/>
        </p:nvSpPr>
        <p:spPr>
          <a:xfrm>
            <a:off x="1257804" y="4239654"/>
            <a:ext cx="8899451" cy="7288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8E744ED-6DF2-455A-84EC-9B7246F00C53}"/>
              </a:ext>
            </a:extLst>
          </p:cNvPr>
          <p:cNvSpPr/>
          <p:nvPr/>
        </p:nvSpPr>
        <p:spPr>
          <a:xfrm>
            <a:off x="10157255" y="4280937"/>
            <a:ext cx="3242930" cy="646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7667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10" grpId="0" animBg="1"/>
      <p:bldP spid="11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7EC09A-CFED-46D4-A139-409485C334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72" y="398624"/>
            <a:ext cx="11668125" cy="1325563"/>
          </a:xfrm>
        </p:spPr>
        <p:txBody>
          <a:bodyPr/>
          <a:lstStyle/>
          <a:p>
            <a:r>
              <a:rPr lang="en-US" dirty="0"/>
              <a:t>Error reduction for </a:t>
            </a:r>
            <a:r>
              <a:rPr lang="en-US" dirty="0">
                <a:solidFill>
                  <a:schemeClr val="accent1"/>
                </a:solidFill>
              </a:rPr>
              <a:t>black-box</a:t>
            </a:r>
            <a:r>
              <a:rPr lang="en-US" dirty="0"/>
              <a:t> </a:t>
            </a:r>
            <a:r>
              <a:rPr lang="en-US" dirty="0" err="1"/>
              <a:t>derandomization</a:t>
            </a:r>
            <a:endParaRPr lang="en-US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D37A35F-6EE3-4995-807F-9A09EE51402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17026" y="2452386"/>
                <a:ext cx="11100816" cy="2348214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dirty="0"/>
                  <a:t>How to estimate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±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/>
                  <a:t> when we only have </a:t>
                </a:r>
                <a:r>
                  <a:rPr lang="en-US" dirty="0">
                    <a:solidFill>
                      <a:schemeClr val="accent1"/>
                    </a:solidFill>
                  </a:rPr>
                  <a:t>query access</a:t>
                </a:r>
                <a:r>
                  <a:rPr lang="en-US" dirty="0"/>
                  <a:t> to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?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An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/>
                  <a:t>-error PRG would suffice… how about something </a:t>
                </a:r>
                <a:r>
                  <a:rPr lang="en-US" dirty="0">
                    <a:solidFill>
                      <a:schemeClr val="accent1"/>
                    </a:solidFill>
                  </a:rPr>
                  <a:t>easier to construct</a:t>
                </a:r>
                <a:r>
                  <a:rPr lang="en-US" dirty="0"/>
                  <a:t>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D37A35F-6EE3-4995-807F-9A09EE51402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7026" y="2452386"/>
                <a:ext cx="11100816" cy="2348214"/>
              </a:xfrm>
              <a:blipFill>
                <a:blip r:embed="rId2"/>
                <a:stretch>
                  <a:fillRect l="-988" r="-2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18822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CB9A240-1A89-4C81-8CDA-E8F42051103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92505" y="2025352"/>
                <a:ext cx="11511815" cy="464214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b="0" dirty="0"/>
                  <a:t>Pair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m:rPr>
                        <m:lit/>
                      </m:rPr>
                      <a:rPr lang="en-US" b="0" i="1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0, 1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lit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m:rPr>
                        <m:lit/>
                      </m:rPr>
                      <a:rPr lang="en-US" b="0" i="1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0, 1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lit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m:rPr>
                        <m:lit/>
                      </m:rP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0, 1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lit/>
                          </m:r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ℝ</m:t>
                    </m:r>
                  </m:oMath>
                </a14:m>
                <a:endParaRPr lang="en-US" dirty="0"/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Requirement: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∀</m:t>
                    </m:r>
                  </m:oMath>
                </a14:m>
                <a:r>
                  <a:rPr lang="en-US" dirty="0"/>
                  <a:t> width-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dirty="0"/>
                  <a:t> length-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ROBP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,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𝔼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𝔼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US" dirty="0"/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Introduced recently </a:t>
                </a:r>
                <a:r>
                  <a:rPr lang="en-US" dirty="0">
                    <a:solidFill>
                      <a:srgbClr val="C00000"/>
                    </a:solidFill>
                  </a:rPr>
                  <a:t>[Braverman, Cohen, and Garg 2018]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dirty="0">
                    <a:solidFill>
                      <a:schemeClr val="tx1"/>
                    </a:solidFill>
                  </a:rPr>
                  <a:t>PRG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WPRG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HSG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Aka “pseudorandom </a:t>
                </a:r>
                <a:r>
                  <a:rPr lang="en-US" dirty="0" err="1">
                    <a:solidFill>
                      <a:schemeClr val="accent1"/>
                    </a:solidFill>
                  </a:rPr>
                  <a:t>pseudodistribution</a:t>
                </a:r>
                <a:r>
                  <a:rPr lang="en-US" dirty="0"/>
                  <a:t> generator”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CB9A240-1A89-4C81-8CDA-E8F42051103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2505" y="2025352"/>
                <a:ext cx="11511815" cy="4642148"/>
              </a:xfrm>
              <a:blipFill>
                <a:blip r:embed="rId2"/>
                <a:stretch>
                  <a:fillRect l="-9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994CFC1D-4D48-41FB-BCB8-62F14B6EB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312" y="503315"/>
            <a:ext cx="10757034" cy="1325563"/>
          </a:xfrm>
        </p:spPr>
        <p:txBody>
          <a:bodyPr/>
          <a:lstStyle/>
          <a:p>
            <a:r>
              <a:rPr lang="en-US" dirty="0"/>
              <a:t>Weighted pseudorandom generators (WPRGs)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2C09F16-9D8D-4D6E-A830-A6003176DBBC}"/>
              </a:ext>
            </a:extLst>
          </p:cNvPr>
          <p:cNvGrpSpPr/>
          <p:nvPr/>
        </p:nvGrpSpPr>
        <p:grpSpPr>
          <a:xfrm>
            <a:off x="9278753" y="2723950"/>
            <a:ext cx="2595614" cy="3388092"/>
            <a:chOff x="9744777" y="4031368"/>
            <a:chExt cx="1821582" cy="2292429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53B1E929-303F-4C50-9A9E-A20B33739725}"/>
                </a:ext>
              </a:extLst>
            </p:cNvPr>
            <p:cNvSpPr/>
            <p:nvPr/>
          </p:nvSpPr>
          <p:spPr>
            <a:xfrm>
              <a:off x="9744777" y="4031368"/>
              <a:ext cx="1821582" cy="2292429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HSG</a:t>
              </a:r>
              <a:endParaRPr lang="en-US" dirty="0">
                <a:solidFill>
                  <a:schemeClr val="tx1"/>
                </a:solidFill>
              </a:endParaRPr>
            </a:p>
            <a:p>
              <a:pPr algn="ctr"/>
              <a:endParaRPr lang="en-US" dirty="0">
                <a:solidFill>
                  <a:schemeClr val="tx1"/>
                </a:solidFill>
              </a:endParaRPr>
            </a:p>
            <a:p>
              <a:pPr algn="ctr"/>
              <a:endParaRPr lang="en-US" dirty="0">
                <a:solidFill>
                  <a:schemeClr val="tx1"/>
                </a:solidFill>
              </a:endParaRPr>
            </a:p>
            <a:p>
              <a:pPr algn="ctr"/>
              <a:endParaRPr lang="en-US" dirty="0">
                <a:solidFill>
                  <a:schemeClr val="tx1"/>
                </a:solidFill>
              </a:endParaRPr>
            </a:p>
            <a:p>
              <a:pPr algn="ctr"/>
              <a:endParaRPr lang="en-US" dirty="0">
                <a:solidFill>
                  <a:schemeClr val="tx1"/>
                </a:solidFill>
              </a:endParaRPr>
            </a:p>
            <a:p>
              <a:pPr algn="ctr"/>
              <a:endParaRPr lang="en-US" dirty="0">
                <a:solidFill>
                  <a:schemeClr val="tx1"/>
                </a:solidFill>
              </a:endParaRPr>
            </a:p>
            <a:p>
              <a:pPr algn="ctr"/>
              <a:endParaRPr lang="en-US" dirty="0">
                <a:solidFill>
                  <a:schemeClr val="tx1"/>
                </a:solidFill>
              </a:endParaRPr>
            </a:p>
            <a:p>
              <a:pPr algn="ctr"/>
              <a:endParaRPr lang="en-US" dirty="0">
                <a:solidFill>
                  <a:schemeClr val="tx1"/>
                </a:solidFill>
              </a:endParaRPr>
            </a:p>
            <a:p>
              <a:pPr algn="ctr"/>
              <a:endParaRPr lang="en-US" dirty="0">
                <a:solidFill>
                  <a:schemeClr val="tx1"/>
                </a:solidFill>
              </a:endParaRPr>
            </a:p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BFF0BD5B-976F-45CB-8010-0935280B943B}"/>
                </a:ext>
              </a:extLst>
            </p:cNvPr>
            <p:cNvSpPr/>
            <p:nvPr/>
          </p:nvSpPr>
          <p:spPr>
            <a:xfrm>
              <a:off x="9983403" y="4545042"/>
              <a:ext cx="1372403" cy="1632560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accent1"/>
                  </a:solidFill>
                </a:rPr>
                <a:t>WPRG</a:t>
              </a:r>
            </a:p>
            <a:p>
              <a:pPr algn="ctr">
                <a:lnSpc>
                  <a:spcPct val="150000"/>
                </a:lnSpc>
              </a:pPr>
              <a:endParaRPr lang="en-US" dirty="0">
                <a:solidFill>
                  <a:schemeClr val="tx1"/>
                </a:solidFill>
              </a:endParaRPr>
            </a:p>
            <a:p>
              <a:pPr algn="ctr"/>
              <a:endParaRPr lang="en-US" dirty="0">
                <a:solidFill>
                  <a:schemeClr val="tx1"/>
                </a:solidFill>
              </a:endParaRPr>
            </a:p>
            <a:p>
              <a:pPr algn="ctr"/>
              <a:endParaRPr lang="en-US" dirty="0">
                <a:solidFill>
                  <a:schemeClr val="tx1"/>
                </a:solidFill>
              </a:endParaRPr>
            </a:p>
            <a:p>
              <a:pPr algn="ctr"/>
              <a:endParaRPr lang="en-US" dirty="0">
                <a:solidFill>
                  <a:schemeClr val="tx1"/>
                </a:solidFill>
              </a:endParaRPr>
            </a:p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5383F524-CC08-4AAC-80EF-9DA31F8A7F2C}"/>
                </a:ext>
              </a:extLst>
            </p:cNvPr>
            <p:cNvSpPr/>
            <p:nvPr/>
          </p:nvSpPr>
          <p:spPr>
            <a:xfrm>
              <a:off x="10193154" y="5091764"/>
              <a:ext cx="952901" cy="9529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PRG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88717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4BC7A2-C27F-4344-9CC8-2F726FA689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3063440"/>
            <a:ext cx="3077095" cy="229491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600" dirty="0"/>
              <a:t>No known efficient algorithm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71B80BE-9666-4A43-A996-C96FC4F5A400}"/>
              </a:ext>
            </a:extLst>
          </p:cNvPr>
          <p:cNvSpPr txBox="1">
            <a:spLocks/>
          </p:cNvSpPr>
          <p:nvPr/>
        </p:nvSpPr>
        <p:spPr>
          <a:xfrm>
            <a:off x="4557452" y="3063440"/>
            <a:ext cx="3077095" cy="22949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600" dirty="0"/>
              <a:t>Efficient randomized algorithm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1C899D1-7F05-4694-9811-6F6F9B29EB7D}"/>
              </a:ext>
            </a:extLst>
          </p:cNvPr>
          <p:cNvSpPr txBox="1">
            <a:spLocks/>
          </p:cNvSpPr>
          <p:nvPr/>
        </p:nvSpPr>
        <p:spPr>
          <a:xfrm>
            <a:off x="8276705" y="3063440"/>
            <a:ext cx="3077095" cy="22949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600" dirty="0"/>
              <a:t>Efficient </a:t>
            </a:r>
            <a:r>
              <a:rPr lang="en-US" sz="3600" dirty="0">
                <a:solidFill>
                  <a:schemeClr val="accent1"/>
                </a:solidFill>
              </a:rPr>
              <a:t>deterministic</a:t>
            </a:r>
            <a:r>
              <a:rPr lang="en-US" sz="3600" dirty="0"/>
              <a:t> algorithm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B112032-BF54-4029-99E4-F665A106B93E}"/>
              </a:ext>
            </a:extLst>
          </p:cNvPr>
          <p:cNvSpPr txBox="1">
            <a:spLocks/>
          </p:cNvSpPr>
          <p:nvPr/>
        </p:nvSpPr>
        <p:spPr>
          <a:xfrm>
            <a:off x="1366866" y="1499642"/>
            <a:ext cx="2019759" cy="15716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8000" dirty="0"/>
              <a:t>😢</a:t>
            </a:r>
            <a:endParaRPr lang="en-US" sz="4000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51ED613-DEE5-447E-A0C2-7D2C997A15C2}"/>
              </a:ext>
            </a:extLst>
          </p:cNvPr>
          <p:cNvSpPr txBox="1">
            <a:spLocks/>
          </p:cNvSpPr>
          <p:nvPr/>
        </p:nvSpPr>
        <p:spPr>
          <a:xfrm>
            <a:off x="5086119" y="1499642"/>
            <a:ext cx="2019759" cy="15716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8000" dirty="0"/>
              <a:t>🙂</a:t>
            </a:r>
            <a:endParaRPr lang="en-US" sz="400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A69F587-EB26-44A8-83A3-3A12D08BB66F}"/>
              </a:ext>
            </a:extLst>
          </p:cNvPr>
          <p:cNvSpPr txBox="1">
            <a:spLocks/>
          </p:cNvSpPr>
          <p:nvPr/>
        </p:nvSpPr>
        <p:spPr>
          <a:xfrm>
            <a:off x="8805375" y="1499642"/>
            <a:ext cx="2019759" cy="15716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8000" dirty="0"/>
              <a:t>😄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6085045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50359DAA-7962-49B7-A189-74E12172C96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37433393"/>
                  </p:ext>
                </p:extLst>
              </p:nvPr>
            </p:nvGraphicFramePr>
            <p:xfrm>
              <a:off x="1310223" y="2166764"/>
              <a:ext cx="9368260" cy="3666617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2938885">
                      <a:extLst>
                        <a:ext uri="{9D8B030D-6E8A-4147-A177-3AD203B41FA5}">
                          <a16:colId xmlns:a16="http://schemas.microsoft.com/office/drawing/2014/main" val="793421519"/>
                        </a:ext>
                      </a:extLst>
                    </a:gridCol>
                    <a:gridCol w="1971675">
                      <a:extLst>
                        <a:ext uri="{9D8B030D-6E8A-4147-A177-3AD203B41FA5}">
                          <a16:colId xmlns:a16="http://schemas.microsoft.com/office/drawing/2014/main" val="3325765768"/>
                        </a:ext>
                      </a:extLst>
                    </a:gridCol>
                    <a:gridCol w="4457700">
                      <a:extLst>
                        <a:ext uri="{9D8B030D-6E8A-4147-A177-3AD203B41FA5}">
                          <a16:colId xmlns:a16="http://schemas.microsoft.com/office/drawing/2014/main" val="1989660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Seed length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Type of generator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Reference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50433109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̃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𝑂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ad>
                                      <m:radPr>
                                        <m:degHide m:val="on"/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</m:rad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unc>
                                      <m:func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b="0" i="0" smtClean="0">
                                            <a:latin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  <m:r>
                                              <m:rPr>
                                                <m:lit/>
                                              </m:r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/</m:t>
                                            </m:r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𝜀</m:t>
                                            </m:r>
                                          </m:e>
                                        </m:d>
                                      </m:e>
                                    </m:func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HSG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err="1">
                              <a:solidFill>
                                <a:srgbClr val="C00000"/>
                              </a:solidFill>
                            </a:rPr>
                            <a:t>Ajtai</a:t>
                          </a:r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, </a:t>
                          </a:r>
                          <a:r>
                            <a:rPr lang="en-US" dirty="0" err="1">
                              <a:solidFill>
                                <a:srgbClr val="C00000"/>
                              </a:solidFill>
                            </a:rPr>
                            <a:t>Komlós</a:t>
                          </a:r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, </a:t>
                          </a:r>
                          <a:r>
                            <a:rPr lang="en-US" dirty="0" err="1">
                              <a:solidFill>
                                <a:srgbClr val="C00000"/>
                              </a:solidFill>
                            </a:rPr>
                            <a:t>Szemerédi</a:t>
                          </a:r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 1987</a:t>
                          </a:r>
                          <a:r>
                            <a:rPr lang="en-US" dirty="0"/>
                            <a:t> 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93078502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𝑂</m:t>
                                    </m:r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ad>
                                          <m:radPr>
                                            <m:degHide m:val="on"/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radPr>
                                          <m:deg/>
                                          <m:e>
                                            <m:func>
                                              <m:funcPr>
                                                <m:ctrlP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uncPr>
                                              <m:fNam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US" b="0" i="0" smtClean="0">
                                                    <a:latin typeface="Cambria Math" panose="02040503050406030204" pitchFamily="18" charset="0"/>
                                                  </a:rPr>
                                                  <m:t>log</m:t>
                                                </m:r>
                                              </m:fName>
                                              <m:e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𝑛</m:t>
                                                </m:r>
                                              </m:e>
                                            </m:func>
                                          </m:e>
                                        </m:rad>
                                      </m:e>
                                    </m:d>
                                  </m:sup>
                                </m:s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⁡(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m:rPr>
                                    <m:lit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PRG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err="1">
                              <a:solidFill>
                                <a:srgbClr val="C00000"/>
                              </a:solidFill>
                            </a:rPr>
                            <a:t>Babai</a:t>
                          </a:r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, Nisan, </a:t>
                          </a:r>
                          <a:r>
                            <a:rPr lang="en-US" dirty="0" err="1">
                              <a:solidFill>
                                <a:srgbClr val="C00000"/>
                              </a:solidFill>
                            </a:rPr>
                            <a:t>Szegedy</a:t>
                          </a:r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 1989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63338067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unc>
                                      <m:funcPr>
                                        <m:ctrlP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sSup>
                                          <m:sSupPr>
                                            <m:ctrlPr>
                                              <a:rPr lang="en-US" b="0" i="1" smtClean="0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b="0" i="0" smtClean="0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log</m:t>
                                            </m:r>
                                          </m:e>
                                          <m:sup>
                                            <m:r>
                                              <a:rPr lang="en-US" b="0" i="1" smtClean="0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fName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</m:func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func>
                                      <m:func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b="0" i="0" smtClean="0">
                                            <a:latin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fName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</m:func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⋅</m:t>
                                    </m:r>
                                    <m:func>
                                      <m:func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b="0" i="0" smtClean="0">
                                            <a:latin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  <m:r>
                                              <m:rPr>
                                                <m:lit/>
                                              </m:r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/</m:t>
                                            </m:r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𝜀</m:t>
                                            </m:r>
                                          </m:e>
                                        </m:d>
                                      </m:e>
                                    </m:func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PRG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Nisan 1990, …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620311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̃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𝑂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unc>
                                      <m:func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sSup>
                                          <m:sSup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b="0" i="0" smtClean="0">
                                                <a:latin typeface="Cambria Math" panose="02040503050406030204" pitchFamily="18" charset="0"/>
                                              </a:rPr>
                                              <m:t>log</m:t>
                                            </m:r>
                                          </m:e>
                                          <m:sup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fName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</m:func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func>
                                      <m:funcPr>
                                        <m:ctrlP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b="0" i="0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en-US" b="0" i="1" smtClean="0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b="0" i="1" smtClean="0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  <m:r>
                                              <m:rPr>
                                                <m:lit/>
                                              </m:rPr>
                                              <a:rPr lang="en-US" b="0" i="1" smtClean="0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/</m:t>
                                            </m:r>
                                            <m:r>
                                              <a:rPr lang="en-US" b="0" i="1" smtClean="0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𝜀</m:t>
                                            </m:r>
                                          </m:e>
                                        </m:d>
                                      </m:e>
                                    </m:func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WPRG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Braverman, Cohen, Garg 2018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7861561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func>
                                  <m:func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b="0" i="0" smtClean="0">
                                            <a:latin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e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fNam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func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func>
                                  <m:func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  <m:r>
                                          <m:rPr>
                                            <m:lit/>
                                          </m:r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/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𝜀</m:t>
                                        </m:r>
                                      </m:e>
                                    </m:d>
                                  </m:e>
                                </m:func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HSG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H, Zuckerman 2018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51660055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̃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𝑂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unc>
                                      <m:func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sSup>
                                          <m:sSup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b="0" i="0" smtClean="0">
                                                <a:latin typeface="Cambria Math" panose="02040503050406030204" pitchFamily="18" charset="0"/>
                                              </a:rPr>
                                              <m:t>log</m:t>
                                            </m:r>
                                          </m:e>
                                          <m:sup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fName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</m:func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func>
                                  <m:func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  <m:r>
                                          <m:rPr>
                                            <m:lit/>
                                          </m:rP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/</m:t>
                                        </m:r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𝜀</m:t>
                                        </m:r>
                                      </m:e>
                                    </m:d>
                                  </m:e>
                                </m:func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WPRG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Chattopadhyay, Liao 2020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79137495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unc>
                                      <m:funcPr>
                                        <m:ctrlP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sSup>
                                          <m:sSupPr>
                                            <m:ctrlPr>
                                              <a:rPr lang="en-US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b="0" i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log</m:t>
                                            </m:r>
                                          </m:e>
                                          <m:sup>
                                            <m:r>
                                              <a:rPr lang="en-US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fName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</m:func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acc>
                                  <m:accPr>
                                    <m:chr m:val="̃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𝑂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unc>
                                      <m:func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b="0" i="0" smtClean="0">
                                            <a:latin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  <m:r>
                                              <m:rPr>
                                                <m:lit/>
                                              </m:r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/</m:t>
                                            </m:r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𝜀</m:t>
                                            </m:r>
                                          </m:e>
                                        </m:d>
                                      </m:e>
                                    </m:func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WPRG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Cohen, Doron, Renard, </a:t>
                          </a:r>
                          <a:r>
                            <a:rPr lang="en-US" dirty="0" err="1">
                              <a:solidFill>
                                <a:srgbClr val="C00000"/>
                              </a:solidFill>
                            </a:rPr>
                            <a:t>Sberlo</a:t>
                          </a:r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, Ta-</a:t>
                          </a:r>
                          <a:r>
                            <a:rPr lang="en-US" dirty="0" err="1">
                              <a:solidFill>
                                <a:srgbClr val="C00000"/>
                              </a:solidFill>
                            </a:rPr>
                            <a:t>Shma</a:t>
                          </a:r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 2021</a:t>
                          </a:r>
                          <a:br>
                            <a:rPr lang="en-US" dirty="0">
                              <a:solidFill>
                                <a:srgbClr val="C00000"/>
                              </a:solidFill>
                            </a:rPr>
                          </a:br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and </a:t>
                          </a:r>
                          <a:r>
                            <a:rPr lang="en-US" dirty="0" err="1">
                              <a:solidFill>
                                <a:srgbClr val="C00000"/>
                              </a:solidFill>
                            </a:rPr>
                            <a:t>Pyne</a:t>
                          </a:r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, </a:t>
                          </a:r>
                          <a:r>
                            <a:rPr lang="en-US" dirty="0" err="1">
                              <a:solidFill>
                                <a:srgbClr val="C00000"/>
                              </a:solidFill>
                            </a:rPr>
                            <a:t>Vadhan</a:t>
                          </a:r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 2021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28209149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func>
                                  <m:func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b="0" i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e>
                                      <m:sup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fName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func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func>
                                  <m:func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  <m:r>
                                          <m:rPr>
                                            <m:lit/>
                                          </m:rP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/</m:t>
                                        </m:r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𝜀</m:t>
                                        </m:r>
                                      </m:e>
                                    </m:d>
                                  </m:e>
                                </m:func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WPRG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H 2021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0411241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50359DAA-7962-49B7-A189-74E12172C96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37433393"/>
                  </p:ext>
                </p:extLst>
              </p:nvPr>
            </p:nvGraphicFramePr>
            <p:xfrm>
              <a:off x="1310223" y="2166764"/>
              <a:ext cx="9368260" cy="3666617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2938885">
                      <a:extLst>
                        <a:ext uri="{9D8B030D-6E8A-4147-A177-3AD203B41FA5}">
                          <a16:colId xmlns:a16="http://schemas.microsoft.com/office/drawing/2014/main" val="793421519"/>
                        </a:ext>
                      </a:extLst>
                    </a:gridCol>
                    <a:gridCol w="1971675">
                      <a:extLst>
                        <a:ext uri="{9D8B030D-6E8A-4147-A177-3AD203B41FA5}">
                          <a16:colId xmlns:a16="http://schemas.microsoft.com/office/drawing/2014/main" val="3325765768"/>
                        </a:ext>
                      </a:extLst>
                    </a:gridCol>
                    <a:gridCol w="4457700">
                      <a:extLst>
                        <a:ext uri="{9D8B030D-6E8A-4147-A177-3AD203B41FA5}">
                          <a16:colId xmlns:a16="http://schemas.microsoft.com/office/drawing/2014/main" val="1989660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Seed length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Type of generator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Reference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504331094"/>
                      </a:ext>
                    </a:extLst>
                  </a:tr>
                  <a:tr h="37249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07" t="-108197" r="-219917" b="-8131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HSG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err="1">
                              <a:solidFill>
                                <a:srgbClr val="C00000"/>
                              </a:solidFill>
                            </a:rPr>
                            <a:t>Ajtai</a:t>
                          </a:r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, </a:t>
                          </a:r>
                          <a:r>
                            <a:rPr lang="en-US" dirty="0" err="1">
                              <a:solidFill>
                                <a:srgbClr val="C00000"/>
                              </a:solidFill>
                            </a:rPr>
                            <a:t>Komlós</a:t>
                          </a:r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, </a:t>
                          </a:r>
                          <a:r>
                            <a:rPr lang="en-US" dirty="0" err="1">
                              <a:solidFill>
                                <a:srgbClr val="C00000"/>
                              </a:solidFill>
                            </a:rPr>
                            <a:t>Szemerédi</a:t>
                          </a:r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 1987</a:t>
                          </a:r>
                          <a:r>
                            <a:rPr lang="en-US" dirty="0"/>
                            <a:t> 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930785020"/>
                      </a:ext>
                    </a:extLst>
                  </a:tr>
                  <a:tr h="42570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07" t="-181429" r="-219917" b="-608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PRG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err="1">
                              <a:solidFill>
                                <a:srgbClr val="C00000"/>
                              </a:solidFill>
                            </a:rPr>
                            <a:t>Babai</a:t>
                          </a:r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, Nisan, </a:t>
                          </a:r>
                          <a:r>
                            <a:rPr lang="en-US" dirty="0" err="1">
                              <a:solidFill>
                                <a:srgbClr val="C00000"/>
                              </a:solidFill>
                            </a:rPr>
                            <a:t>Szegedy</a:t>
                          </a:r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 1989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63338067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07" t="-322951" r="-219917" b="-5983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PRG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Nisan 1990, …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62031155"/>
                      </a:ext>
                    </a:extLst>
                  </a:tr>
                  <a:tr h="37249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07" t="-422951" r="-219917" b="-4983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WPRG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Braverman, Cohen, Garg 2018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7861561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07" t="-522951" r="-219917" b="-3983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HSG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H, Zuckerman 2018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516600552"/>
                      </a:ext>
                    </a:extLst>
                  </a:tr>
                  <a:tr h="37249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07" t="-622951" r="-219917" b="-2983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WPRG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Chattopadhyay, Liao 2020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791374950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07" t="-420000" r="-219917" b="-7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WPRG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Cohen, Doron, Renard, </a:t>
                          </a:r>
                          <a:r>
                            <a:rPr lang="en-US" dirty="0" err="1">
                              <a:solidFill>
                                <a:srgbClr val="C00000"/>
                              </a:solidFill>
                            </a:rPr>
                            <a:t>Sberlo</a:t>
                          </a:r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, Ta-</a:t>
                          </a:r>
                          <a:r>
                            <a:rPr lang="en-US" dirty="0" err="1">
                              <a:solidFill>
                                <a:srgbClr val="C00000"/>
                              </a:solidFill>
                            </a:rPr>
                            <a:t>Shma</a:t>
                          </a:r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 2021</a:t>
                          </a:r>
                          <a:br>
                            <a:rPr lang="en-US" dirty="0">
                              <a:solidFill>
                                <a:srgbClr val="C00000"/>
                              </a:solidFill>
                            </a:rPr>
                          </a:br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and </a:t>
                          </a:r>
                          <a:r>
                            <a:rPr lang="en-US" dirty="0" err="1">
                              <a:solidFill>
                                <a:srgbClr val="C00000"/>
                              </a:solidFill>
                            </a:rPr>
                            <a:t>Pyne</a:t>
                          </a:r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, </a:t>
                          </a:r>
                          <a:r>
                            <a:rPr lang="en-US" dirty="0" err="1">
                              <a:solidFill>
                                <a:srgbClr val="C00000"/>
                              </a:solidFill>
                            </a:rPr>
                            <a:t>Vadhan</a:t>
                          </a:r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 2021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28209149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07" t="-895082" r="-219917" b="-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WPRG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H 2021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0411241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7" name="Rectangle 16">
            <a:extLst>
              <a:ext uri="{FF2B5EF4-FFF2-40B4-BE49-F238E27FC236}">
                <a16:creationId xmlns:a16="http://schemas.microsoft.com/office/drawing/2014/main" id="{230D793F-4A06-42C2-A3BB-795B07257956}"/>
              </a:ext>
            </a:extLst>
          </p:cNvPr>
          <p:cNvSpPr/>
          <p:nvPr/>
        </p:nvSpPr>
        <p:spPr>
          <a:xfrm>
            <a:off x="1299453" y="5443075"/>
            <a:ext cx="9368260" cy="398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738DAB8-B9F6-4C87-B3EE-21620FEF2429}"/>
              </a:ext>
            </a:extLst>
          </p:cNvPr>
          <p:cNvSpPr/>
          <p:nvPr/>
        </p:nvSpPr>
        <p:spPr>
          <a:xfrm>
            <a:off x="1310221" y="4051822"/>
            <a:ext cx="9368260" cy="398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0DBAC1F-E148-488F-A805-BD27778B099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128757" y="275608"/>
                <a:ext cx="10515600" cy="1325563"/>
              </a:xfrm>
            </p:spPr>
            <p:txBody>
              <a:bodyPr/>
              <a:lstStyle/>
              <a:p>
                <a:r>
                  <a:rPr lang="en-US" dirty="0"/>
                  <a:t>Generators for width-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length-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ROBPs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0DBAC1F-E148-488F-A805-BD27778B099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128757" y="275608"/>
                <a:ext cx="10515600" cy="1325563"/>
              </a:xfrm>
              <a:blipFill>
                <a:blip r:embed="rId3"/>
                <a:stretch>
                  <a:fillRect l="-23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24566EF1-A8B5-41ED-AF1D-A2717A6B06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4198" y="3715212"/>
            <a:ext cx="2048525" cy="3451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BE95863-CA00-4687-A700-174B322C12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90124" y="4472645"/>
            <a:ext cx="2642909" cy="34515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4A85138-9F47-460D-AA4F-BE4CAFD19F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47701" y="4972577"/>
            <a:ext cx="2452759" cy="35301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9A5FA49-7CBE-464C-837C-9DF6B4798E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79205" y="2582654"/>
            <a:ext cx="2143125" cy="307534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1B247F9-B4D9-4FA9-AE6B-EB65A5E3CD09}"/>
              </a:ext>
            </a:extLst>
          </p:cNvPr>
          <p:cNvSpPr/>
          <p:nvPr/>
        </p:nvSpPr>
        <p:spPr>
          <a:xfrm>
            <a:off x="1310222" y="4411351"/>
            <a:ext cx="9425837" cy="398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E11655A-889E-46C7-92FD-E0528F3336B2}"/>
              </a:ext>
            </a:extLst>
          </p:cNvPr>
          <p:cNvSpPr/>
          <p:nvPr/>
        </p:nvSpPr>
        <p:spPr>
          <a:xfrm>
            <a:off x="1310221" y="4809366"/>
            <a:ext cx="9368260" cy="6458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2021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9" grpId="0" animBg="1"/>
      <p:bldP spid="15" grpId="0" animBg="1"/>
      <p:bldP spid="16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D7A40-1A42-4D4D-B604-0BC8A4C06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084692"/>
          </a:xfrm>
        </p:spPr>
        <p:txBody>
          <a:bodyPr/>
          <a:lstStyle/>
          <a:p>
            <a:r>
              <a:rPr lang="en-US" dirty="0"/>
              <a:t>Low-error WPRGs for ROBPs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BECB28-2B48-4170-8225-60C913B912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624" y="2638425"/>
            <a:ext cx="11172202" cy="4112753"/>
          </a:xfrm>
        </p:spPr>
        <p:txBody>
          <a:bodyPr>
            <a:normAutofit/>
          </a:bodyPr>
          <a:lstStyle/>
          <a:p>
            <a:r>
              <a:rPr lang="en-US" dirty="0"/>
              <a:t>More generally, we have an </a:t>
            </a:r>
            <a:r>
              <a:rPr lang="en-US" dirty="0">
                <a:solidFill>
                  <a:schemeClr val="accent1"/>
                </a:solidFill>
              </a:rPr>
              <a:t>error-reduction procedure</a:t>
            </a:r>
            <a:r>
              <a:rPr lang="en-US" dirty="0"/>
              <a:t>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Based on preconditioned Richardson iteration (&amp; sampler trick)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9382985-88C7-41E1-AC1F-D1064082067D}"/>
                  </a:ext>
                </a:extLst>
              </p:cNvPr>
              <p:cNvSpPr txBox="1"/>
              <p:nvPr/>
            </p:nvSpPr>
            <p:spPr>
              <a:xfrm>
                <a:off x="361287" y="877053"/>
                <a:ext cx="11366875" cy="156966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38100">
                <a:solidFill>
                  <a:schemeClr val="accent1"/>
                </a:solidFill>
              </a:ln>
            </p:spPr>
            <p:txBody>
              <a:bodyPr wrap="square" bIns="182880" rtlCol="0">
                <a:spAutoFit/>
              </a:bodyPr>
              <a:lstStyle/>
              <a:p>
                <a:pPr algn="ctr">
                  <a:lnSpc>
                    <a:spcPct val="150000"/>
                  </a:lnSpc>
                  <a:buClr>
                    <a:schemeClr val="tx1"/>
                  </a:buClr>
                </a:pPr>
                <a:r>
                  <a:rPr lang="en-US" dirty="0">
                    <a:solidFill>
                      <a:srgbClr val="C00000"/>
                    </a:solidFill>
                  </a:rPr>
                  <a:t>[H 2021]</a:t>
                </a:r>
                <a:r>
                  <a:rPr lang="en-US" sz="1400" dirty="0">
                    <a:solidFill>
                      <a:srgbClr val="C00000"/>
                    </a:solidFill>
                  </a:rPr>
                  <a:t> </a:t>
                </a:r>
                <a:r>
                  <a:rPr lang="en-US" sz="1200" dirty="0">
                    <a:solidFill>
                      <a:srgbClr val="C00000"/>
                    </a:solidFill>
                  </a:rPr>
                  <a:t>building on [Cohen, Doron, Renard, </a:t>
                </a:r>
                <a:r>
                  <a:rPr lang="en-US" sz="1200" dirty="0" err="1">
                    <a:solidFill>
                      <a:srgbClr val="C00000"/>
                    </a:solidFill>
                  </a:rPr>
                  <a:t>Sberlo</a:t>
                </a:r>
                <a:r>
                  <a:rPr lang="en-US" sz="1200" dirty="0">
                    <a:solidFill>
                      <a:srgbClr val="C00000"/>
                    </a:solidFill>
                  </a:rPr>
                  <a:t>, Ta-</a:t>
                </a:r>
                <a:r>
                  <a:rPr lang="en-US" sz="1200" dirty="0" err="1">
                    <a:solidFill>
                      <a:srgbClr val="C00000"/>
                    </a:solidFill>
                  </a:rPr>
                  <a:t>Shma</a:t>
                </a:r>
                <a:r>
                  <a:rPr lang="en-US" sz="1200" dirty="0">
                    <a:solidFill>
                      <a:srgbClr val="C00000"/>
                    </a:solidFill>
                  </a:rPr>
                  <a:t> 2021] [</a:t>
                </a:r>
                <a:r>
                  <a:rPr lang="en-US" sz="1200" dirty="0" err="1">
                    <a:solidFill>
                      <a:srgbClr val="C00000"/>
                    </a:solidFill>
                  </a:rPr>
                  <a:t>Pyne</a:t>
                </a:r>
                <a:r>
                  <a:rPr lang="en-US" sz="1200" dirty="0">
                    <a:solidFill>
                      <a:srgbClr val="C00000"/>
                    </a:solidFill>
                  </a:rPr>
                  <a:t>, </a:t>
                </a:r>
                <a:r>
                  <a:rPr lang="en-US" sz="1200" dirty="0" err="1">
                    <a:solidFill>
                      <a:srgbClr val="C00000"/>
                    </a:solidFill>
                  </a:rPr>
                  <a:t>Vadhan</a:t>
                </a:r>
                <a:r>
                  <a:rPr lang="en-US" sz="1200" dirty="0">
                    <a:solidFill>
                      <a:srgbClr val="C00000"/>
                    </a:solidFill>
                  </a:rPr>
                  <a:t> 2021] [Ahmadinejad, </a:t>
                </a:r>
                <a:r>
                  <a:rPr lang="en-US" sz="1200" dirty="0" err="1">
                    <a:solidFill>
                      <a:srgbClr val="C00000"/>
                    </a:solidFill>
                  </a:rPr>
                  <a:t>Kelner</a:t>
                </a:r>
                <a:r>
                  <a:rPr lang="en-US" sz="1200" dirty="0">
                    <a:solidFill>
                      <a:srgbClr val="C00000"/>
                    </a:solidFill>
                  </a:rPr>
                  <a:t>, Murtagh, Peebles, </a:t>
                </a:r>
                <a:r>
                  <a:rPr lang="en-US" sz="1200" dirty="0" err="1">
                    <a:solidFill>
                      <a:srgbClr val="C00000"/>
                    </a:solidFill>
                  </a:rPr>
                  <a:t>Sidford</a:t>
                </a:r>
                <a:r>
                  <a:rPr lang="en-US" sz="1200" dirty="0">
                    <a:solidFill>
                      <a:srgbClr val="C00000"/>
                    </a:solidFill>
                  </a:rPr>
                  <a:t>, </a:t>
                </a:r>
                <a:r>
                  <a:rPr lang="en-US" sz="1200" dirty="0" err="1">
                    <a:solidFill>
                      <a:srgbClr val="C00000"/>
                    </a:solidFill>
                  </a:rPr>
                  <a:t>Vadhan</a:t>
                </a:r>
                <a:r>
                  <a:rPr lang="en-US" sz="1200" dirty="0">
                    <a:solidFill>
                      <a:srgbClr val="C00000"/>
                    </a:solidFill>
                  </a:rPr>
                  <a:t> 2020]</a:t>
                </a:r>
                <a:endParaRPr lang="en-US" sz="2500" b="1" dirty="0"/>
              </a:p>
              <a:p>
                <a:pPr algn="ctr">
                  <a:lnSpc>
                    <a:spcPct val="120000"/>
                  </a:lnSpc>
                  <a:buClr>
                    <a:schemeClr val="tx1"/>
                  </a:buClr>
                </a:pPr>
                <a:r>
                  <a:rPr lang="en-US" sz="2500" b="1" dirty="0"/>
                  <a:t>Theorem</a:t>
                </a:r>
                <a:r>
                  <a:rPr lang="en-US" sz="2500" dirty="0"/>
                  <a:t>: </a:t>
                </a:r>
                <a14:m>
                  <m:oMath xmlns:m="http://schemas.openxmlformats.org/officeDocument/2006/math"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∃</m:t>
                    </m:r>
                  </m:oMath>
                </a14:m>
                <a:r>
                  <a:rPr lang="en-US" sz="2500" dirty="0"/>
                  <a:t> explicit WPRG for width-</a:t>
                </a:r>
                <a14:m>
                  <m:oMath xmlns:m="http://schemas.openxmlformats.org/officeDocument/2006/math"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500" dirty="0"/>
                  <a:t> length-</a:t>
                </a:r>
                <a14:m>
                  <m:oMath xmlns:m="http://schemas.openxmlformats.org/officeDocument/2006/math">
                    <m:r>
                      <a:rPr lang="en-US" sz="2500" b="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500" dirty="0"/>
                  <a:t> ROBPs with seed length</a:t>
                </a:r>
              </a:p>
              <a:p>
                <a:pPr algn="ctr">
                  <a:lnSpc>
                    <a:spcPct val="120000"/>
                  </a:lnSpc>
                  <a:buClr>
                    <a:schemeClr val="tx1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p>
                                <m:sSupPr>
                                  <m:ctrlPr>
                                    <a:rPr lang="en-US" sz="25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500" b="0" i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e>
                                <m:sup>
                                  <m:r>
                                    <a:rPr lang="en-US" sz="25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fName>
                            <m:e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func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500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5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5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m:rPr>
                                      <m:lit/>
                                    </m:rPr>
                                    <a:rPr lang="en-US" sz="2500" b="0" i="1" smtClean="0">
                                      <a:latin typeface="Cambria Math" panose="02040503050406030204" pitchFamily="18" charset="0"/>
                                    </a:rPr>
                                    <m:t>/</m:t>
                                  </m:r>
                                  <m:r>
                                    <a:rPr lang="en-US" sz="2500" b="0" i="1" smtClean="0">
                                      <a:latin typeface="Cambria Math" panose="02040503050406030204" pitchFamily="18" charset="0"/>
                                    </a:rPr>
                                    <m:t>𝜀</m:t>
                                  </m:r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9382985-88C7-41E1-AC1F-D106408206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287" y="877053"/>
                <a:ext cx="11366875" cy="156966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4683C4D-13F1-4D5B-B379-BCD7C03F2292}"/>
                  </a:ext>
                </a:extLst>
              </p:cNvPr>
              <p:cNvSpPr txBox="1"/>
              <p:nvPr/>
            </p:nvSpPr>
            <p:spPr>
              <a:xfrm>
                <a:off x="1494994" y="3330174"/>
                <a:ext cx="3923282" cy="2259849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lIns="182880" tIns="182880" rIns="182880" bIns="182880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sz="2400" b="1" dirty="0"/>
                  <a:t>Moderate-error PRG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000" dirty="0"/>
                  <a:t>Fools width-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sz="2000" dirty="0"/>
                  <a:t> length-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000" dirty="0"/>
                  <a:t> ROBPs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accent1"/>
                    </a:solidFill>
                  </a:rPr>
                  <a:t>Error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1/</m:t>
                    </m:r>
                    <m:r>
                      <m:rPr>
                        <m:nor/>
                      </m:rPr>
                      <a:rPr lang="en-US" sz="2000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poly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𝑤𝑛</m:t>
                        </m:r>
                      </m:e>
                    </m:d>
                  </m:oMath>
                </a14:m>
                <a:endParaRPr lang="en-US" sz="2000" dirty="0"/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000" dirty="0"/>
                  <a:t>Seed length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4683C4D-13F1-4D5B-B379-BCD7C03F22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4994" y="3330174"/>
                <a:ext cx="3923282" cy="225984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ACD69F2-FBE8-456C-B194-FE7E1DDD77A6}"/>
                  </a:ext>
                </a:extLst>
              </p:cNvPr>
              <p:cNvSpPr txBox="1"/>
              <p:nvPr/>
            </p:nvSpPr>
            <p:spPr>
              <a:xfrm>
                <a:off x="6548622" y="3323765"/>
                <a:ext cx="3923283" cy="2259849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lIns="182880" tIns="182880" rIns="182880" bIns="182880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sz="2400" b="1" dirty="0"/>
                  <a:t>Low-error WPRG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000" dirty="0"/>
                  <a:t>Fools width-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sz="2000" dirty="0"/>
                  <a:t> length-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000" dirty="0"/>
                  <a:t> ROBPs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accent1"/>
                    </a:solidFill>
                  </a:rPr>
                  <a:t>Error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endParaRPr lang="en-US" sz="2000" dirty="0">
                  <a:solidFill>
                    <a:schemeClr val="accent1"/>
                  </a:solidFill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000" dirty="0"/>
                  <a:t>Seed length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func>
                          <m:funcPr>
                            <m:ctrlP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m:rPr>
                                    <m:lit/>
                                  </m:rPr>
                                  <a:rPr lang="en-US" sz="20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US" sz="20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</m:d>
                          </m:e>
                        </m:func>
                      </m:e>
                    </m:d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ACD69F2-FBE8-456C-B194-FE7E1DDD77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8622" y="3323765"/>
                <a:ext cx="3923283" cy="225984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36677F8-569C-455C-A2AB-E02F5303F121}"/>
                  </a:ext>
                </a:extLst>
              </p:cNvPr>
              <p:cNvSpPr txBox="1"/>
              <p:nvPr/>
            </p:nvSpPr>
            <p:spPr>
              <a:xfrm>
                <a:off x="5354799" y="4136932"/>
                <a:ext cx="12573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⇒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36677F8-569C-455C-A2AB-E02F5303F1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4799" y="4136932"/>
                <a:ext cx="1257300" cy="6463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81843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uiExpand="1" build="p" animBg="1"/>
      <p:bldP spid="7" grpId="0" uiExpand="1" build="p" animBg="1"/>
      <p:bldP spid="8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DC1239C-52BA-482B-BF55-B08E1F8569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364250" y="207252"/>
                <a:ext cx="11463499" cy="1325563"/>
              </a:xfrm>
            </p:spPr>
            <p:txBody>
              <a:bodyPr/>
              <a:lstStyle/>
              <a:p>
                <a:r>
                  <a:rPr lang="en-US" dirty="0"/>
                  <a:t>Application: Better </a:t>
                </a:r>
                <a:r>
                  <a:rPr lang="en-US" dirty="0" err="1"/>
                  <a:t>derandomization</a:t>
                </a:r>
                <a:r>
                  <a:rPr lang="en-US" dirty="0"/>
                  <a:t> of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1" i="0" smtClean="0">
                        <a:latin typeface="Cambria Math" panose="02040503050406030204" pitchFamily="18" charset="0"/>
                      </a:rPr>
                      <m:t>BPL</m:t>
                    </m:r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DC1239C-52BA-482B-BF55-B08E1F8569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64250" y="207252"/>
                <a:ext cx="11463499" cy="1325563"/>
              </a:xfrm>
              <a:blipFill>
                <a:blip r:embed="rId2"/>
                <a:stretch>
                  <a:fillRect l="-21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8777B5-044C-4A3D-8026-0F74B818B0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35678" y="5646205"/>
            <a:ext cx="9459984" cy="100454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Proof uses WPRG error reduction (and other ingredients)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F937998-74D7-463F-8ABA-2DA2E00BAD10}"/>
                  </a:ext>
                </a:extLst>
              </p:cNvPr>
              <p:cNvSpPr txBox="1"/>
              <p:nvPr/>
            </p:nvSpPr>
            <p:spPr>
              <a:xfrm>
                <a:off x="572568" y="4316040"/>
                <a:ext cx="11186204" cy="1219629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38100">
                <a:solidFill>
                  <a:schemeClr val="accent1"/>
                </a:solidFill>
              </a:ln>
            </p:spPr>
            <p:txBody>
              <a:bodyPr wrap="square" tIns="182880" bIns="182880" rtlCol="0">
                <a:spAutoFit/>
              </a:bodyPr>
              <a:lstStyle/>
              <a:p>
                <a:pPr algn="ctr">
                  <a:lnSpc>
                    <a:spcPct val="110000"/>
                  </a:lnSpc>
                  <a:buClr>
                    <a:schemeClr val="tx1"/>
                  </a:buClr>
                </a:pPr>
                <a:r>
                  <a:rPr lang="en-US" dirty="0">
                    <a:solidFill>
                      <a:srgbClr val="C00000"/>
                    </a:solidFill>
                  </a:rPr>
                  <a:t>[H 2021]</a:t>
                </a:r>
                <a:r>
                  <a:rPr lang="en-US" sz="1200" dirty="0">
                    <a:solidFill>
                      <a:srgbClr val="C00000"/>
                    </a:solidFill>
                  </a:rPr>
                  <a:t> building on [Cohen, Doron, Renard, </a:t>
                </a:r>
                <a:r>
                  <a:rPr lang="en-US" sz="1200" dirty="0" err="1">
                    <a:solidFill>
                      <a:srgbClr val="C00000"/>
                    </a:solidFill>
                  </a:rPr>
                  <a:t>Sberlo</a:t>
                </a:r>
                <a:r>
                  <a:rPr lang="en-US" sz="1200" dirty="0">
                    <a:solidFill>
                      <a:srgbClr val="C00000"/>
                    </a:solidFill>
                  </a:rPr>
                  <a:t>, Ta-</a:t>
                </a:r>
                <a:r>
                  <a:rPr lang="en-US" sz="1200" dirty="0" err="1">
                    <a:solidFill>
                      <a:srgbClr val="C00000"/>
                    </a:solidFill>
                  </a:rPr>
                  <a:t>Shma</a:t>
                </a:r>
                <a:r>
                  <a:rPr lang="en-US" sz="1200" dirty="0">
                    <a:solidFill>
                      <a:srgbClr val="C00000"/>
                    </a:solidFill>
                  </a:rPr>
                  <a:t> 2021] [</a:t>
                </a:r>
                <a:r>
                  <a:rPr lang="en-US" sz="1200" dirty="0" err="1">
                    <a:solidFill>
                      <a:srgbClr val="C00000"/>
                    </a:solidFill>
                  </a:rPr>
                  <a:t>Pyne</a:t>
                </a:r>
                <a:r>
                  <a:rPr lang="en-US" sz="1200" dirty="0">
                    <a:solidFill>
                      <a:srgbClr val="C00000"/>
                    </a:solidFill>
                  </a:rPr>
                  <a:t>, </a:t>
                </a:r>
                <a:r>
                  <a:rPr lang="en-US" sz="1200" dirty="0" err="1">
                    <a:solidFill>
                      <a:srgbClr val="C00000"/>
                    </a:solidFill>
                  </a:rPr>
                  <a:t>Vadhan</a:t>
                </a:r>
                <a:r>
                  <a:rPr lang="en-US" sz="1200" dirty="0">
                    <a:solidFill>
                      <a:srgbClr val="C00000"/>
                    </a:solidFill>
                  </a:rPr>
                  <a:t> 2021] [Chattopadhyay, Liao 2020] [</a:t>
                </a:r>
                <a:r>
                  <a:rPr lang="en-US" sz="1200" dirty="0" err="1">
                    <a:solidFill>
                      <a:srgbClr val="C00000"/>
                    </a:solidFill>
                  </a:rPr>
                  <a:t>Armoni</a:t>
                </a:r>
                <a:r>
                  <a:rPr lang="en-US" sz="1200" dirty="0">
                    <a:solidFill>
                      <a:srgbClr val="C00000"/>
                    </a:solidFill>
                  </a:rPr>
                  <a:t> 1998] [Saks, Zhou 1995]</a:t>
                </a:r>
                <a:br>
                  <a:rPr lang="en-US" sz="2500" b="1" dirty="0"/>
                </a:br>
                <a:r>
                  <a:rPr lang="en-US" sz="2500" b="1" dirty="0"/>
                  <a:t>Theorem</a:t>
                </a:r>
                <a:r>
                  <a:rPr lang="en-US" sz="2500" dirty="0"/>
                  <a:t>: </a:t>
                </a:r>
                <a14:m>
                  <m:oMath xmlns:m="http://schemas.openxmlformats.org/officeDocument/2006/math"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≥</m:t>
                    </m:r>
                    <m:func>
                      <m:func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500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,   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8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BPSPACE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)⊆</m:t>
                    </m:r>
                    <m:r>
                      <m:rPr>
                        <m:nor/>
                      </m:rPr>
                      <a:rPr lang="en-US" sz="28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DSPACE</m:t>
                    </m:r>
                    <m:d>
                      <m:dPr>
                        <m:ctrlP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p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m:rPr>
                                <m:lit/>
                              </m:rP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/</m:t>
                            </m:r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m:rPr>
                            <m:lit/>
                          </m:rP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ad>
                          <m:radPr>
                            <m:degHide m:val="on"/>
                            <m:ctrlP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unc>
                              <m:funcPr>
                                <m:ctrlPr>
                                  <a:rPr lang="en-US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8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a:rPr lang="en-US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</m:func>
                          </m:e>
                        </m:rad>
                      </m:e>
                    </m:d>
                  </m:oMath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F937998-74D7-463F-8ABA-2DA2E00BAD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568" y="4316040"/>
                <a:ext cx="11186204" cy="121962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A0C0BD71-525A-4A90-BEFE-B5A256FD67C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2498759"/>
                  </p:ext>
                </p:extLst>
              </p:nvPr>
            </p:nvGraphicFramePr>
            <p:xfrm>
              <a:off x="1729237" y="1641834"/>
              <a:ext cx="8542835" cy="2208467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2093881">
                      <a:extLst>
                        <a:ext uri="{9D8B030D-6E8A-4147-A177-3AD203B41FA5}">
                          <a16:colId xmlns:a16="http://schemas.microsoft.com/office/drawing/2014/main" val="793421519"/>
                        </a:ext>
                      </a:extLst>
                    </a:gridCol>
                    <a:gridCol w="2979890">
                      <a:extLst>
                        <a:ext uri="{9D8B030D-6E8A-4147-A177-3AD203B41FA5}">
                          <a16:colId xmlns:a16="http://schemas.microsoft.com/office/drawing/2014/main" val="3325765768"/>
                        </a:ext>
                      </a:extLst>
                    </a:gridCol>
                    <a:gridCol w="3469064">
                      <a:extLst>
                        <a:ext uri="{9D8B030D-6E8A-4147-A177-3AD203B41FA5}">
                          <a16:colId xmlns:a16="http://schemas.microsoft.com/office/drawing/2014/main" val="1989660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Deterministic space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Model simulated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Reference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50433109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b="1" i="0" smtClean="0">
                                    <a:latin typeface="Cambria Math" panose="02040503050406030204" pitchFamily="18" charset="0"/>
                                  </a:rPr>
                                  <m:t>NSPACE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err="1">
                              <a:solidFill>
                                <a:srgbClr val="C00000"/>
                              </a:solidFill>
                            </a:rPr>
                            <a:t>Savitch</a:t>
                          </a:r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 1969</a:t>
                          </a:r>
                          <a:r>
                            <a:rPr lang="en-US" dirty="0"/>
                            <a:t> 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93078502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Non-halting unbounded-error randomized space-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oMath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Jung 1981</a:t>
                          </a:r>
                        </a:p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and Borodin, Cook, </a:t>
                          </a:r>
                          <a:r>
                            <a:rPr lang="en-US" dirty="0" err="1">
                              <a:solidFill>
                                <a:srgbClr val="C00000"/>
                              </a:solidFill>
                            </a:rPr>
                            <a:t>Pippenger</a:t>
                          </a:r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 1983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63338067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  <m:sup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  <m:r>
                                          <m:rPr>
                                            <m:lit/>
                                          </m:rP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/</m:t>
                                        </m:r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b="1" i="0" smtClean="0">
                                    <a:latin typeface="Cambria Math" panose="02040503050406030204" pitchFamily="18" charset="0"/>
                                  </a:rPr>
                                  <m:t>BPSPACE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Saks, Zhou 1995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620311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  <m:r>
                                          <m:rPr>
                                            <m:lit/>
                                          </m:r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/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m:rPr>
                                        <m:lit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/</m:t>
                                    </m:r>
                                    <m:rad>
                                      <m:radPr>
                                        <m:degHide m:val="on"/>
                                        <m:ctrlP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func>
                                          <m:funcPr>
                                            <m:ctrlPr>
                                              <a:rPr lang="en-US" b="0" i="1" smtClean="0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b="0" i="0" smtClean="0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log</m:t>
                                            </m:r>
                                          </m:fName>
                                          <m:e>
                                            <m:r>
                                              <a:rPr lang="en-US" b="0" i="1" smtClean="0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𝑆</m:t>
                                            </m:r>
                                          </m:e>
                                        </m:func>
                                      </m:e>
                                    </m:rad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b="1" i="0" smtClean="0">
                                    <a:latin typeface="Cambria Math" panose="02040503050406030204" pitchFamily="18" charset="0"/>
                                  </a:rPr>
                                  <m:t>BPSPACE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H 2021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7861561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A0C0BD71-525A-4A90-BEFE-B5A256FD67C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2498759"/>
                  </p:ext>
                </p:extLst>
              </p:nvPr>
            </p:nvGraphicFramePr>
            <p:xfrm>
              <a:off x="1729237" y="1641834"/>
              <a:ext cx="8542835" cy="2208467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2093881">
                      <a:extLst>
                        <a:ext uri="{9D8B030D-6E8A-4147-A177-3AD203B41FA5}">
                          <a16:colId xmlns:a16="http://schemas.microsoft.com/office/drawing/2014/main" val="793421519"/>
                        </a:ext>
                      </a:extLst>
                    </a:gridCol>
                    <a:gridCol w="2979890">
                      <a:extLst>
                        <a:ext uri="{9D8B030D-6E8A-4147-A177-3AD203B41FA5}">
                          <a16:colId xmlns:a16="http://schemas.microsoft.com/office/drawing/2014/main" val="3325765768"/>
                        </a:ext>
                      </a:extLst>
                    </a:gridCol>
                    <a:gridCol w="3469064">
                      <a:extLst>
                        <a:ext uri="{9D8B030D-6E8A-4147-A177-3AD203B41FA5}">
                          <a16:colId xmlns:a16="http://schemas.microsoft.com/office/drawing/2014/main" val="1989660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Deterministic space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Model simulated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Reference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50433109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291" t="-108197" r="-309012" b="-4131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70552" t="-108197" r="-117382" b="-4131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err="1">
                              <a:solidFill>
                                <a:srgbClr val="C00000"/>
                              </a:solidFill>
                            </a:rPr>
                            <a:t>Savitch</a:t>
                          </a:r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 1969</a:t>
                          </a:r>
                          <a:r>
                            <a:rPr lang="en-US" dirty="0"/>
                            <a:t> 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930785020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291" t="-120952" r="-309012" b="-14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70552" t="-120952" r="-117382" b="-14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Jung 1981</a:t>
                          </a:r>
                        </a:p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and Borodin, Cook, </a:t>
                          </a:r>
                          <a:r>
                            <a:rPr lang="en-US" dirty="0" err="1">
                              <a:solidFill>
                                <a:srgbClr val="C00000"/>
                              </a:solidFill>
                            </a:rPr>
                            <a:t>Pippenger</a:t>
                          </a:r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 1983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633380675"/>
                      </a:ext>
                    </a:extLst>
                  </a:tr>
                  <a:tr h="40106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291" t="-351515" r="-309012" b="-12272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70552" t="-351515" r="-117382" b="-12272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Saks, Zhou 1995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62031155"/>
                      </a:ext>
                    </a:extLst>
                  </a:tr>
                  <a:tr h="42564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291" t="-425714" r="-309012" b="-1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70552" t="-425714" r="-117382" b="-1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H 2021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7861561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5BE58BA5-C667-4CA4-9640-3BD9A59D102F}"/>
              </a:ext>
            </a:extLst>
          </p:cNvPr>
          <p:cNvSpPr/>
          <p:nvPr/>
        </p:nvSpPr>
        <p:spPr>
          <a:xfrm>
            <a:off x="1236529" y="3429000"/>
            <a:ext cx="10353675" cy="4213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712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7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8C8202-172D-474F-B97F-06F5585185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035" y="2429589"/>
            <a:ext cx="11929929" cy="1998822"/>
          </a:xfrm>
        </p:spPr>
        <p:txBody>
          <a:bodyPr>
            <a:normAutofit/>
          </a:bodyPr>
          <a:lstStyle/>
          <a:p>
            <a:pPr algn="ctr"/>
            <a:r>
              <a:rPr lang="en-US" sz="5400" dirty="0">
                <a:latin typeface="+mn-lt"/>
              </a:rPr>
              <a:t>Theme 4:</a:t>
            </a:r>
            <a:br>
              <a:rPr lang="en-US" sz="5400" dirty="0">
                <a:latin typeface="+mn-lt"/>
              </a:rPr>
            </a:br>
            <a:r>
              <a:rPr lang="en-US" sz="5400" dirty="0">
                <a:solidFill>
                  <a:schemeClr val="accent1"/>
                </a:solidFill>
                <a:latin typeface="+mn-lt"/>
              </a:rPr>
              <a:t>Expander Graphs</a:t>
            </a:r>
            <a:endParaRPr lang="en-US" sz="5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400906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6FDB8-4977-4353-A107-C27966800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022"/>
            <a:ext cx="10515600" cy="935037"/>
          </a:xfrm>
        </p:spPr>
        <p:txBody>
          <a:bodyPr/>
          <a:lstStyle/>
          <a:p>
            <a:r>
              <a:rPr lang="en-US" dirty="0"/>
              <a:t>Analyzing random walks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DCC8936-7806-4C89-9CDD-ECE328D655B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3825" y="935038"/>
                <a:ext cx="11811000" cy="3646488"/>
              </a:xfrm>
            </p:spPr>
            <p:txBody>
              <a:bodyPr/>
              <a:lstStyle/>
              <a:p>
                <a:pPr>
                  <a:lnSpc>
                    <a:spcPct val="130000"/>
                  </a:lnSpc>
                </a:pPr>
                <a:r>
                  <a:rPr lang="en-US" dirty="0"/>
                  <a:t>“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1" i="0" smtClean="0">
                        <a:latin typeface="Cambria Math" panose="02040503050406030204" pitchFamily="18" charset="0"/>
                      </a:rPr>
                      <m:t>BPL</m:t>
                    </m:r>
                  </m:oMath>
                </a14:m>
                <a:r>
                  <a:rPr lang="en-US" dirty="0"/>
                  <a:t>-complete” problem: Given a </a:t>
                </a:r>
                <a:r>
                  <a:rPr lang="en-US" dirty="0">
                    <a:solidFill>
                      <a:schemeClr val="accent1"/>
                    </a:solidFill>
                  </a:rPr>
                  <a:t>digraph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dirty="0"/>
                  <a:t>, vertices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,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dirty="0"/>
                  <a:t>, compute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-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step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random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walk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goes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from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to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pPr marL="0" indent="0">
                  <a:lnSpc>
                    <a:spcPct val="80000"/>
                  </a:lnSpc>
                  <a:buNone/>
                </a:pPr>
                <a:r>
                  <a:rPr lang="en-US" dirty="0"/>
                  <a:t>to within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±0.1</m:t>
                    </m:r>
                  </m:oMath>
                </a14:m>
                <a:endParaRPr lang="en-US" dirty="0"/>
              </a:p>
              <a:p>
                <a:pPr>
                  <a:lnSpc>
                    <a:spcPct val="130000"/>
                  </a:lnSpc>
                </a:pPr>
                <a:r>
                  <a:rPr lang="en-US" dirty="0"/>
                  <a:t>How about the </a:t>
                </a:r>
                <a:r>
                  <a:rPr lang="en-US" dirty="0">
                    <a:solidFill>
                      <a:schemeClr val="accent1"/>
                    </a:solidFill>
                  </a:rPr>
                  <a:t>undirected</a:t>
                </a:r>
                <a:r>
                  <a:rPr lang="en-US" dirty="0"/>
                  <a:t> case?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sz="2400" dirty="0">
                    <a:solidFill>
                      <a:srgbClr val="C00000"/>
                    </a:solidFill>
                  </a:rPr>
                  <a:t>[</a:t>
                </a:r>
                <a:r>
                  <a:rPr lang="en-US" sz="2400" dirty="0" err="1">
                    <a:solidFill>
                      <a:srgbClr val="C00000"/>
                    </a:solidFill>
                  </a:rPr>
                  <a:t>Reingold</a:t>
                </a:r>
                <a:r>
                  <a:rPr lang="en-US" sz="2400" dirty="0">
                    <a:solidFill>
                      <a:srgbClr val="C00000"/>
                    </a:solidFill>
                  </a:rPr>
                  <a:t> 2005]</a:t>
                </a:r>
                <a:r>
                  <a:rPr lang="en-US" dirty="0"/>
                  <a:t> Deterministic log-space algorithm for </a:t>
                </a:r>
                <a:r>
                  <a:rPr lang="en-US" dirty="0">
                    <a:solidFill>
                      <a:schemeClr val="accent1"/>
                    </a:solidFill>
                  </a:rPr>
                  <a:t>connectivity</a:t>
                </a:r>
                <a:r>
                  <a:rPr lang="en-US" dirty="0"/>
                  <a:t>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=∞</m:t>
                    </m:r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DCC8936-7806-4C89-9CDD-ECE328D655B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3825" y="935038"/>
                <a:ext cx="11811000" cy="3646488"/>
              </a:xfrm>
              <a:blipFill>
                <a:blip r:embed="rId2"/>
                <a:stretch>
                  <a:fillRect l="-10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83C17CC-BF64-4B85-B2B2-F63DB0CCCA89}"/>
                  </a:ext>
                </a:extLst>
              </p:cNvPr>
              <p:cNvSpPr txBox="1"/>
              <p:nvPr/>
            </p:nvSpPr>
            <p:spPr>
              <a:xfrm>
                <a:off x="973795" y="4459574"/>
                <a:ext cx="10643440" cy="165231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38100">
                <a:solidFill>
                  <a:schemeClr val="accent1"/>
                </a:solidFill>
              </a:ln>
            </p:spPr>
            <p:txBody>
              <a:bodyPr wrap="square" bIns="182880" rtlCol="0">
                <a:spAutoFit/>
              </a:bodyPr>
              <a:lstStyle/>
              <a:p>
                <a:pPr algn="ctr">
                  <a:lnSpc>
                    <a:spcPct val="150000"/>
                  </a:lnSpc>
                  <a:buClr>
                    <a:schemeClr val="tx1"/>
                  </a:buClr>
                </a:pPr>
                <a:r>
                  <a:rPr lang="en-US" dirty="0">
                    <a:solidFill>
                      <a:srgbClr val="C00000"/>
                    </a:solidFill>
                  </a:rPr>
                  <a:t>[Ahmadinejad, </a:t>
                </a:r>
                <a:r>
                  <a:rPr lang="en-US" dirty="0" err="1">
                    <a:solidFill>
                      <a:srgbClr val="C00000"/>
                    </a:solidFill>
                  </a:rPr>
                  <a:t>Kelner</a:t>
                </a:r>
                <a:r>
                  <a:rPr lang="en-US" dirty="0">
                    <a:solidFill>
                      <a:srgbClr val="C00000"/>
                    </a:solidFill>
                  </a:rPr>
                  <a:t>, Murtagh, Peebles, </a:t>
                </a:r>
                <a:r>
                  <a:rPr lang="en-US" dirty="0" err="1">
                    <a:solidFill>
                      <a:srgbClr val="C00000"/>
                    </a:solidFill>
                  </a:rPr>
                  <a:t>Sidford</a:t>
                </a:r>
                <a:r>
                  <a:rPr lang="en-US" dirty="0">
                    <a:solidFill>
                      <a:srgbClr val="C00000"/>
                    </a:solidFill>
                  </a:rPr>
                  <a:t>, </a:t>
                </a:r>
                <a:r>
                  <a:rPr lang="en-US" dirty="0" err="1">
                    <a:solidFill>
                      <a:srgbClr val="C00000"/>
                    </a:solidFill>
                  </a:rPr>
                  <a:t>Vadhan</a:t>
                </a:r>
                <a:r>
                  <a:rPr lang="en-US" dirty="0">
                    <a:solidFill>
                      <a:srgbClr val="C00000"/>
                    </a:solidFill>
                  </a:rPr>
                  <a:t> 2020]</a:t>
                </a:r>
                <a:r>
                  <a:rPr lang="en-US" sz="1400" dirty="0">
                    <a:solidFill>
                      <a:srgbClr val="C00000"/>
                    </a:solidFill>
                  </a:rPr>
                  <a:t> </a:t>
                </a:r>
                <a:r>
                  <a:rPr lang="en-US" sz="1200" dirty="0">
                    <a:solidFill>
                      <a:srgbClr val="C00000"/>
                    </a:solidFill>
                  </a:rPr>
                  <a:t>building on [Murtagh, </a:t>
                </a:r>
                <a:r>
                  <a:rPr lang="en-US" sz="1200" dirty="0" err="1">
                    <a:solidFill>
                      <a:srgbClr val="C00000"/>
                    </a:solidFill>
                  </a:rPr>
                  <a:t>Reingold</a:t>
                </a:r>
                <a:r>
                  <a:rPr lang="en-US" sz="1200" dirty="0">
                    <a:solidFill>
                      <a:srgbClr val="C00000"/>
                    </a:solidFill>
                  </a:rPr>
                  <a:t>, </a:t>
                </a:r>
                <a:r>
                  <a:rPr lang="en-US" sz="1200" dirty="0" err="1">
                    <a:solidFill>
                      <a:srgbClr val="C00000"/>
                    </a:solidFill>
                  </a:rPr>
                  <a:t>Sidford</a:t>
                </a:r>
                <a:r>
                  <a:rPr lang="en-US" sz="1200" dirty="0">
                    <a:solidFill>
                      <a:srgbClr val="C00000"/>
                    </a:solidFill>
                  </a:rPr>
                  <a:t>, </a:t>
                </a:r>
                <a:r>
                  <a:rPr lang="en-US" sz="1200" dirty="0" err="1">
                    <a:solidFill>
                      <a:srgbClr val="C00000"/>
                    </a:solidFill>
                  </a:rPr>
                  <a:t>Vadhan</a:t>
                </a:r>
                <a:r>
                  <a:rPr lang="en-US" sz="1200" dirty="0">
                    <a:solidFill>
                      <a:srgbClr val="C00000"/>
                    </a:solidFill>
                  </a:rPr>
                  <a:t> 2017] [ — 2019]</a:t>
                </a:r>
                <a:endParaRPr lang="en-US" sz="2500" b="1" dirty="0"/>
              </a:p>
              <a:p>
                <a:pPr algn="ctr">
                  <a:lnSpc>
                    <a:spcPct val="120000"/>
                  </a:lnSpc>
                  <a:buClr>
                    <a:schemeClr val="tx1"/>
                  </a:buClr>
                </a:pPr>
                <a:r>
                  <a:rPr lang="en-US" sz="2800" b="1" dirty="0"/>
                  <a:t>Theorem</a:t>
                </a:r>
                <a:r>
                  <a:rPr lang="en-US" sz="2800" dirty="0"/>
                  <a:t>: If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 is undirected, then for </a:t>
                </a:r>
                <a:r>
                  <a:rPr lang="en-US" sz="2800" dirty="0">
                    <a:solidFill>
                      <a:schemeClr val="accent1"/>
                    </a:solidFill>
                  </a:rPr>
                  <a:t>any</a:t>
                </a:r>
                <a:r>
                  <a:rPr lang="en-US" sz="28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 one can deterministically compute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e>
                    </m:d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±</m:t>
                    </m:r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m:rPr>
                        <m:lit/>
                      </m:rP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/</m:t>
                    </m:r>
                    <m:r>
                      <m:rPr>
                        <m:nor/>
                      </m:rPr>
                      <a:rPr lang="en-US" sz="2800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poly</m:t>
                    </m:r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 in space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</m:acc>
                    <m:d>
                      <m:dPr>
                        <m:ctrlPr>
                          <a:rPr lang="en-US" sz="2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sz="28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800" b="0" i="0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sz="28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83C17CC-BF64-4B85-B2B2-F63DB0CCCA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3795" y="4459574"/>
                <a:ext cx="10643440" cy="1652312"/>
              </a:xfrm>
              <a:prstGeom prst="rect">
                <a:avLst/>
              </a:prstGeom>
              <a:blipFill>
                <a:blip r:embed="rId3"/>
                <a:stretch>
                  <a:fillRect b="-361"/>
                </a:stretch>
              </a:blipFill>
              <a:ln w="381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646B9E7-AA68-4059-9F5E-6FA54C6AF28E}"/>
                  </a:ext>
                </a:extLst>
              </p:cNvPr>
              <p:cNvSpPr txBox="1"/>
              <p:nvPr/>
            </p:nvSpPr>
            <p:spPr>
              <a:xfrm>
                <a:off x="10980447" y="1639242"/>
                <a:ext cx="74670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646B9E7-AA68-4059-9F5E-6FA54C6AF2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0447" y="1639242"/>
                <a:ext cx="746706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64106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94FFF0-C806-49B9-9E60-1491A1D1E8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864" y="43039"/>
            <a:ext cx="11155680" cy="1325563"/>
          </a:xfrm>
        </p:spPr>
        <p:txBody>
          <a:bodyPr/>
          <a:lstStyle/>
          <a:p>
            <a:r>
              <a:rPr lang="en-US" dirty="0"/>
              <a:t>Derandomized squaring of graphs </a:t>
            </a:r>
            <a:r>
              <a:rPr lang="en-US" sz="2400" dirty="0">
                <a:solidFill>
                  <a:srgbClr val="C00000"/>
                </a:solidFill>
              </a:rPr>
              <a:t>[</a:t>
            </a:r>
            <a:r>
              <a:rPr lang="en-US" sz="2400" dirty="0" err="1">
                <a:solidFill>
                  <a:srgbClr val="C00000"/>
                </a:solidFill>
              </a:rPr>
              <a:t>Rozenman</a:t>
            </a:r>
            <a:r>
              <a:rPr lang="en-US" sz="2400" dirty="0">
                <a:solidFill>
                  <a:srgbClr val="C00000"/>
                </a:solidFill>
              </a:rPr>
              <a:t>, </a:t>
            </a:r>
            <a:r>
              <a:rPr lang="en-US" sz="2400" dirty="0" err="1">
                <a:solidFill>
                  <a:srgbClr val="C00000"/>
                </a:solidFill>
              </a:rPr>
              <a:t>Vadhan</a:t>
            </a:r>
            <a:r>
              <a:rPr lang="en-US" sz="2400" dirty="0">
                <a:solidFill>
                  <a:srgbClr val="C00000"/>
                </a:solidFill>
              </a:rPr>
              <a:t> 2005]</a:t>
            </a:r>
            <a:endParaRPr lang="en-US" dirty="0">
              <a:solidFill>
                <a:srgbClr val="C00000"/>
              </a:solidFill>
            </a:endParaRPr>
          </a:p>
        </p:txBody>
      </p:sp>
      <p:grpSp>
        <p:nvGrpSpPr>
          <p:cNvPr id="216" name="Group 215">
            <a:extLst>
              <a:ext uri="{FF2B5EF4-FFF2-40B4-BE49-F238E27FC236}">
                <a16:creationId xmlns:a16="http://schemas.microsoft.com/office/drawing/2014/main" id="{B1CE9743-0047-44C6-8062-D934792BA7B8}"/>
              </a:ext>
            </a:extLst>
          </p:cNvPr>
          <p:cNvGrpSpPr/>
          <p:nvPr/>
        </p:nvGrpSpPr>
        <p:grpSpPr>
          <a:xfrm>
            <a:off x="342267" y="1350297"/>
            <a:ext cx="4060057" cy="2992149"/>
            <a:chOff x="429033" y="2894334"/>
            <a:chExt cx="4060057" cy="2992149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2C961656-8153-40F6-B361-775DDEE04025}"/>
                </a:ext>
              </a:extLst>
            </p:cNvPr>
            <p:cNvSpPr/>
            <p:nvPr/>
          </p:nvSpPr>
          <p:spPr>
            <a:xfrm>
              <a:off x="2259387" y="4151036"/>
              <a:ext cx="137160" cy="137160"/>
            </a:xfrm>
            <a:prstGeom prst="ellipse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7FB21C89-FDC0-47F1-9651-5BBCA3B863B3}"/>
                </a:ext>
              </a:extLst>
            </p:cNvPr>
            <p:cNvSpPr/>
            <p:nvPr/>
          </p:nvSpPr>
          <p:spPr>
            <a:xfrm>
              <a:off x="2859024" y="3546867"/>
              <a:ext cx="137160" cy="13716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BD15F09B-51EC-45B0-922F-E6EAC5ADACAD}"/>
                </a:ext>
              </a:extLst>
            </p:cNvPr>
            <p:cNvSpPr/>
            <p:nvPr/>
          </p:nvSpPr>
          <p:spPr>
            <a:xfrm>
              <a:off x="2299716" y="3268478"/>
              <a:ext cx="137160" cy="13716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E630D2BD-1D61-4521-A443-4D81BF1E1FB6}"/>
                </a:ext>
              </a:extLst>
            </p:cNvPr>
            <p:cNvSpPr/>
            <p:nvPr/>
          </p:nvSpPr>
          <p:spPr>
            <a:xfrm>
              <a:off x="1818132" y="4355019"/>
              <a:ext cx="137160" cy="13716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89E59D33-1F6B-4FBF-B908-1E3A2FFBD61E}"/>
                </a:ext>
              </a:extLst>
            </p:cNvPr>
            <p:cNvSpPr/>
            <p:nvPr/>
          </p:nvSpPr>
          <p:spPr>
            <a:xfrm>
              <a:off x="2436876" y="4630202"/>
              <a:ext cx="137160" cy="13716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03A3F2B6-7D00-424A-8B36-EA0B2E4AE40D}"/>
                </a:ext>
              </a:extLst>
            </p:cNvPr>
            <p:cNvSpPr/>
            <p:nvPr/>
          </p:nvSpPr>
          <p:spPr>
            <a:xfrm>
              <a:off x="2996184" y="4265173"/>
              <a:ext cx="137160" cy="13716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5116FD0A-4FC1-4604-8E5D-ECE2DE037102}"/>
                </a:ext>
              </a:extLst>
            </p:cNvPr>
            <p:cNvSpPr/>
            <p:nvPr/>
          </p:nvSpPr>
          <p:spPr>
            <a:xfrm>
              <a:off x="1749552" y="3629666"/>
              <a:ext cx="137160" cy="13716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8940B40-09A5-4C51-8FA1-B5824FADC936}"/>
                </a:ext>
              </a:extLst>
            </p:cNvPr>
            <p:cNvCxnSpPr>
              <a:stCxn id="4" idx="0"/>
              <a:endCxn id="6" idx="4"/>
            </p:cNvCxnSpPr>
            <p:nvPr/>
          </p:nvCxnSpPr>
          <p:spPr>
            <a:xfrm flipV="1">
              <a:off x="2327967" y="3405638"/>
              <a:ext cx="40329" cy="74539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5A4A19B9-8698-4969-A0BE-DE64AED9C741}"/>
                </a:ext>
              </a:extLst>
            </p:cNvPr>
            <p:cNvCxnSpPr>
              <a:cxnSpLocks/>
              <a:stCxn id="4" idx="7"/>
              <a:endCxn id="5" idx="3"/>
            </p:cNvCxnSpPr>
            <p:nvPr/>
          </p:nvCxnSpPr>
          <p:spPr>
            <a:xfrm flipV="1">
              <a:off x="2376460" y="3663940"/>
              <a:ext cx="502651" cy="50718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E7976ED0-34FB-4FD8-A098-B965B50F0B6B}"/>
                </a:ext>
              </a:extLst>
            </p:cNvPr>
            <p:cNvCxnSpPr>
              <a:cxnSpLocks/>
              <a:stCxn id="9" idx="1"/>
              <a:endCxn id="4" idx="5"/>
            </p:cNvCxnSpPr>
            <p:nvPr/>
          </p:nvCxnSpPr>
          <p:spPr>
            <a:xfrm flipH="1" flipV="1">
              <a:off x="2376460" y="4268109"/>
              <a:ext cx="639811" cy="1715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B7B7082-BB19-42C2-9FEA-E56E8F29D123}"/>
                </a:ext>
              </a:extLst>
            </p:cNvPr>
            <p:cNvCxnSpPr>
              <a:cxnSpLocks/>
              <a:stCxn id="8" idx="0"/>
              <a:endCxn id="4" idx="4"/>
            </p:cNvCxnSpPr>
            <p:nvPr/>
          </p:nvCxnSpPr>
          <p:spPr>
            <a:xfrm flipH="1" flipV="1">
              <a:off x="2327967" y="4288196"/>
              <a:ext cx="177489" cy="34200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9018313D-7E08-40C2-A160-D256587CEF94}"/>
                </a:ext>
              </a:extLst>
            </p:cNvPr>
            <p:cNvCxnSpPr>
              <a:cxnSpLocks/>
              <a:stCxn id="7" idx="7"/>
              <a:endCxn id="4" idx="3"/>
            </p:cNvCxnSpPr>
            <p:nvPr/>
          </p:nvCxnSpPr>
          <p:spPr>
            <a:xfrm flipV="1">
              <a:off x="1935205" y="4268109"/>
              <a:ext cx="344269" cy="10699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A2CAFA27-A751-44DA-B046-B72A23123AF9}"/>
                </a:ext>
              </a:extLst>
            </p:cNvPr>
            <p:cNvCxnSpPr>
              <a:cxnSpLocks/>
              <a:stCxn id="4" idx="1"/>
              <a:endCxn id="10" idx="5"/>
            </p:cNvCxnSpPr>
            <p:nvPr/>
          </p:nvCxnSpPr>
          <p:spPr>
            <a:xfrm flipH="1" flipV="1">
              <a:off x="1866625" y="3746739"/>
              <a:ext cx="412849" cy="42438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DE051A89-0BAF-4555-B0B9-1E011BF8BDC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44895" y="3178632"/>
              <a:ext cx="271547" cy="109933"/>
            </a:xfrm>
            <a:prstGeom prst="line">
              <a:avLst/>
            </a:prstGeom>
            <a:ln w="952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04F40F9-0A12-4B85-92CE-60D83A52E1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13428" y="3081406"/>
              <a:ext cx="265451" cy="207159"/>
            </a:xfrm>
            <a:prstGeom prst="line">
              <a:avLst/>
            </a:prstGeom>
            <a:ln w="952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363700D9-4101-4A9D-A813-5F793FD0233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279041" y="2894334"/>
              <a:ext cx="85894" cy="374144"/>
            </a:xfrm>
            <a:prstGeom prst="line">
              <a:avLst/>
            </a:prstGeom>
            <a:ln w="952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6273D80A-E06C-46AB-A75F-D89CEE10306F}"/>
                </a:ext>
              </a:extLst>
            </p:cNvPr>
            <p:cNvCxnSpPr>
              <a:cxnSpLocks/>
            </p:cNvCxnSpPr>
            <p:nvPr/>
          </p:nvCxnSpPr>
          <p:spPr>
            <a:xfrm>
              <a:off x="2924243" y="3231216"/>
              <a:ext cx="0" cy="315651"/>
            </a:xfrm>
            <a:prstGeom prst="line">
              <a:avLst/>
            </a:prstGeom>
            <a:ln w="952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326D6514-3F7D-4E4E-B5E7-FB51AEAB70D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72736" y="3295705"/>
              <a:ext cx="315743" cy="271249"/>
            </a:xfrm>
            <a:prstGeom prst="line">
              <a:avLst/>
            </a:prstGeom>
            <a:ln w="952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39F99AE4-8D34-46A8-925A-F0F45C3E908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061403" y="4402333"/>
              <a:ext cx="68580" cy="401403"/>
            </a:xfrm>
            <a:prstGeom prst="line">
              <a:avLst/>
            </a:prstGeom>
            <a:ln w="952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15E27B8A-5D57-416B-BB92-E7B9858CF76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09896" y="3889041"/>
              <a:ext cx="306599" cy="396219"/>
            </a:xfrm>
            <a:prstGeom prst="line">
              <a:avLst/>
            </a:prstGeom>
            <a:ln w="952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B33A75CE-93EE-4247-8567-7334B830499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29983" y="4285260"/>
              <a:ext cx="377952" cy="48493"/>
            </a:xfrm>
            <a:prstGeom prst="line">
              <a:avLst/>
            </a:prstGeom>
            <a:ln w="952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BC498BE8-33A0-4D14-8B70-8BC68E33DA5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09896" y="4382246"/>
              <a:ext cx="153299" cy="206674"/>
            </a:xfrm>
            <a:prstGeom prst="line">
              <a:avLst/>
            </a:prstGeom>
            <a:ln w="952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9E5D4203-6651-4C21-8699-A3A261146DBD}"/>
                </a:ext>
              </a:extLst>
            </p:cNvPr>
            <p:cNvCxnSpPr>
              <a:cxnSpLocks/>
              <a:stCxn id="8" idx="3"/>
            </p:cNvCxnSpPr>
            <p:nvPr/>
          </p:nvCxnSpPr>
          <p:spPr>
            <a:xfrm flipH="1">
              <a:off x="2282402" y="4747275"/>
              <a:ext cx="174561" cy="304733"/>
            </a:xfrm>
            <a:prstGeom prst="line">
              <a:avLst/>
            </a:prstGeom>
            <a:ln w="952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28F91C7E-D660-4FC4-BF92-78B697E1B121}"/>
                </a:ext>
              </a:extLst>
            </p:cNvPr>
            <p:cNvCxnSpPr>
              <a:cxnSpLocks/>
              <a:endCxn id="8" idx="5"/>
            </p:cNvCxnSpPr>
            <p:nvPr/>
          </p:nvCxnSpPr>
          <p:spPr>
            <a:xfrm flipH="1" flipV="1">
              <a:off x="2553949" y="4747275"/>
              <a:ext cx="119633" cy="281542"/>
            </a:xfrm>
            <a:prstGeom prst="line">
              <a:avLst/>
            </a:prstGeom>
            <a:ln w="952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830E17A3-0AFD-4974-BAAA-346407EC76A9}"/>
                </a:ext>
              </a:extLst>
            </p:cNvPr>
            <p:cNvCxnSpPr>
              <a:cxnSpLocks/>
              <a:stCxn id="7" idx="1"/>
            </p:cNvCxnSpPr>
            <p:nvPr/>
          </p:nvCxnSpPr>
          <p:spPr>
            <a:xfrm flipH="1" flipV="1">
              <a:off x="1578902" y="4309506"/>
              <a:ext cx="259317" cy="65600"/>
            </a:xfrm>
            <a:prstGeom prst="line">
              <a:avLst/>
            </a:prstGeom>
            <a:ln w="952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0CE84F3-28F5-4D5F-8994-01AA1055B211}"/>
                </a:ext>
              </a:extLst>
            </p:cNvPr>
            <p:cNvCxnSpPr>
              <a:cxnSpLocks/>
              <a:stCxn id="7" idx="4"/>
            </p:cNvCxnSpPr>
            <p:nvPr/>
          </p:nvCxnSpPr>
          <p:spPr>
            <a:xfrm flipH="1">
              <a:off x="1684920" y="4492179"/>
              <a:ext cx="201792" cy="255096"/>
            </a:xfrm>
            <a:prstGeom prst="line">
              <a:avLst/>
            </a:prstGeom>
            <a:ln w="952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35DF708D-983A-4B8D-8CC9-51B02739B122}"/>
                </a:ext>
              </a:extLst>
            </p:cNvPr>
            <p:cNvCxnSpPr>
              <a:cxnSpLocks/>
              <a:stCxn id="10" idx="3"/>
            </p:cNvCxnSpPr>
            <p:nvPr/>
          </p:nvCxnSpPr>
          <p:spPr>
            <a:xfrm flipH="1">
              <a:off x="1493557" y="3746739"/>
              <a:ext cx="276082" cy="20087"/>
            </a:xfrm>
            <a:prstGeom prst="line">
              <a:avLst/>
            </a:prstGeom>
            <a:ln w="952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E248439C-2EDA-4354-9EF6-7D5BCF693975}"/>
                </a:ext>
              </a:extLst>
            </p:cNvPr>
            <p:cNvCxnSpPr>
              <a:cxnSpLocks/>
              <a:stCxn id="10" idx="0"/>
            </p:cNvCxnSpPr>
            <p:nvPr/>
          </p:nvCxnSpPr>
          <p:spPr>
            <a:xfrm flipH="1" flipV="1">
              <a:off x="1669893" y="3337058"/>
              <a:ext cx="148239" cy="292608"/>
            </a:xfrm>
            <a:prstGeom prst="line">
              <a:avLst/>
            </a:prstGeom>
            <a:ln w="952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E615B46F-1D00-4BC8-9AE2-225C83AC0499}"/>
                    </a:ext>
                  </a:extLst>
                </p:cNvPr>
                <p:cNvSpPr txBox="1"/>
                <p:nvPr/>
              </p:nvSpPr>
              <p:spPr>
                <a:xfrm>
                  <a:off x="429033" y="5240152"/>
                  <a:ext cx="4060057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dirty="0"/>
                    <a:t>Undirected graph </a:t>
                  </a:r>
                  <a14:m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a14:m>
                  <a:endParaRPr lang="en-US" sz="2000" dirty="0"/>
                </a:p>
                <a:p>
                  <a:pPr algn="ctr"/>
                  <a:r>
                    <a:rPr lang="en-US" sz="1600" dirty="0"/>
                    <a:t>(there is also a version for directed graphs)</a:t>
                  </a:r>
                  <a:endParaRPr lang="en-US" sz="2000" dirty="0"/>
                </a:p>
              </p:txBody>
            </p:sp>
          </mc:Choice>
          <mc:Fallback xmlns="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E615B46F-1D00-4BC8-9AE2-225C83AC049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9033" y="5240152"/>
                  <a:ext cx="4060057" cy="646331"/>
                </a:xfrm>
                <a:prstGeom prst="rect">
                  <a:avLst/>
                </a:prstGeom>
                <a:blipFill>
                  <a:blip r:embed="rId2"/>
                  <a:stretch>
                    <a:fillRect t="-4717" b="-1132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17" name="Group 216">
            <a:extLst>
              <a:ext uri="{FF2B5EF4-FFF2-40B4-BE49-F238E27FC236}">
                <a16:creationId xmlns:a16="http://schemas.microsoft.com/office/drawing/2014/main" id="{429A6C3E-4930-44C1-B443-7AAF6780BF15}"/>
              </a:ext>
            </a:extLst>
          </p:cNvPr>
          <p:cNvGrpSpPr/>
          <p:nvPr/>
        </p:nvGrpSpPr>
        <p:grpSpPr>
          <a:xfrm>
            <a:off x="4855746" y="1781097"/>
            <a:ext cx="3069996" cy="2595725"/>
            <a:chOff x="4430213" y="3160527"/>
            <a:chExt cx="3069996" cy="2595725"/>
          </a:xfrm>
        </p:grpSpPr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EB9ABF80-FFED-47FC-9D79-0D314A4F7A43}"/>
                </a:ext>
              </a:extLst>
            </p:cNvPr>
            <p:cNvSpPr/>
            <p:nvPr/>
          </p:nvSpPr>
          <p:spPr>
            <a:xfrm>
              <a:off x="5760995" y="4028669"/>
              <a:ext cx="137160" cy="137160"/>
            </a:xfrm>
            <a:prstGeom prst="ellipse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5FF6DCD8-5C96-4FB8-8A85-DCB453772AA7}"/>
                </a:ext>
              </a:extLst>
            </p:cNvPr>
            <p:cNvSpPr/>
            <p:nvPr/>
          </p:nvSpPr>
          <p:spPr>
            <a:xfrm>
              <a:off x="6367272" y="3438916"/>
              <a:ext cx="137160" cy="13716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05082739-7717-49EE-8A19-A1A88FEB78B0}"/>
                </a:ext>
              </a:extLst>
            </p:cNvPr>
            <p:cNvSpPr/>
            <p:nvPr/>
          </p:nvSpPr>
          <p:spPr>
            <a:xfrm>
              <a:off x="5807964" y="3160527"/>
              <a:ext cx="137160" cy="13716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996D3FF8-2395-4AB3-B84D-A9BA1DAC1880}"/>
                </a:ext>
              </a:extLst>
            </p:cNvPr>
            <p:cNvSpPr/>
            <p:nvPr/>
          </p:nvSpPr>
          <p:spPr>
            <a:xfrm>
              <a:off x="5326380" y="4247068"/>
              <a:ext cx="137160" cy="13716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90C57205-4A13-4F12-99E6-77738D4A0528}"/>
                </a:ext>
              </a:extLst>
            </p:cNvPr>
            <p:cNvSpPr/>
            <p:nvPr/>
          </p:nvSpPr>
          <p:spPr>
            <a:xfrm>
              <a:off x="5945124" y="4522251"/>
              <a:ext cx="137160" cy="13716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5973CDDE-459F-4116-A0BF-77A65B01BED7}"/>
                </a:ext>
              </a:extLst>
            </p:cNvPr>
            <p:cNvSpPr/>
            <p:nvPr/>
          </p:nvSpPr>
          <p:spPr>
            <a:xfrm>
              <a:off x="6504432" y="4157222"/>
              <a:ext cx="137160" cy="13716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E464453B-5044-45A0-8154-8F86A8237B29}"/>
                </a:ext>
              </a:extLst>
            </p:cNvPr>
            <p:cNvSpPr/>
            <p:nvPr/>
          </p:nvSpPr>
          <p:spPr>
            <a:xfrm>
              <a:off x="5257800" y="3521715"/>
              <a:ext cx="137160" cy="13716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0BCC1CE8-14A5-455C-9F10-26A2316F585A}"/>
                </a:ext>
              </a:extLst>
            </p:cNvPr>
            <p:cNvCxnSpPr>
              <a:cxnSpLocks/>
              <a:stCxn id="80" idx="2"/>
              <a:endCxn id="85" idx="7"/>
            </p:cNvCxnSpPr>
            <p:nvPr/>
          </p:nvCxnSpPr>
          <p:spPr>
            <a:xfrm flipH="1">
              <a:off x="5374873" y="3507496"/>
              <a:ext cx="992399" cy="3430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B0B3D4F5-07B9-4865-8481-EA15362DBAC2}"/>
                </a:ext>
              </a:extLst>
            </p:cNvPr>
            <p:cNvCxnSpPr>
              <a:cxnSpLocks/>
              <a:stCxn id="85" idx="6"/>
              <a:endCxn id="84" idx="1"/>
            </p:cNvCxnSpPr>
            <p:nvPr/>
          </p:nvCxnSpPr>
          <p:spPr>
            <a:xfrm>
              <a:off x="5394960" y="3590295"/>
              <a:ext cx="1129559" cy="58701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CFC6F5DB-5A4C-48E2-8BD3-35B071AC3280}"/>
                </a:ext>
              </a:extLst>
            </p:cNvPr>
            <p:cNvCxnSpPr>
              <a:cxnSpLocks/>
              <a:stCxn id="83" idx="1"/>
              <a:endCxn id="85" idx="5"/>
            </p:cNvCxnSpPr>
            <p:nvPr/>
          </p:nvCxnSpPr>
          <p:spPr>
            <a:xfrm flipH="1" flipV="1">
              <a:off x="5374873" y="3638788"/>
              <a:ext cx="590338" cy="90355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E7CF375A-2E39-43A2-9D00-F64EF7153D3F}"/>
                </a:ext>
              </a:extLst>
            </p:cNvPr>
            <p:cNvCxnSpPr>
              <a:cxnSpLocks/>
              <a:stCxn id="82" idx="1"/>
              <a:endCxn id="85" idx="4"/>
            </p:cNvCxnSpPr>
            <p:nvPr/>
          </p:nvCxnSpPr>
          <p:spPr>
            <a:xfrm flipH="1" flipV="1">
              <a:off x="5326380" y="3658875"/>
              <a:ext cx="20087" cy="60828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9254813C-EF99-4D83-BC0B-15B64C01469B}"/>
                </a:ext>
              </a:extLst>
            </p:cNvPr>
            <p:cNvCxnSpPr>
              <a:cxnSpLocks/>
              <a:stCxn id="81" idx="6"/>
              <a:endCxn id="80" idx="1"/>
            </p:cNvCxnSpPr>
            <p:nvPr/>
          </p:nvCxnSpPr>
          <p:spPr>
            <a:xfrm>
              <a:off x="5945124" y="3229107"/>
              <a:ext cx="442235" cy="22989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87B46FD6-EFB7-4A2C-A7C9-3966C7865C3F}"/>
                </a:ext>
              </a:extLst>
            </p:cNvPr>
            <p:cNvCxnSpPr>
              <a:cxnSpLocks/>
              <a:stCxn id="81" idx="2"/>
              <a:endCxn id="85" idx="0"/>
            </p:cNvCxnSpPr>
            <p:nvPr/>
          </p:nvCxnSpPr>
          <p:spPr>
            <a:xfrm flipH="1">
              <a:off x="5326380" y="3229107"/>
              <a:ext cx="481584" cy="2926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8615BA93-0F52-41A9-BFE5-3A8016C9C459}"/>
                    </a:ext>
                  </a:extLst>
                </p:cNvPr>
                <p:cNvSpPr txBox="1"/>
                <p:nvPr/>
              </p:nvSpPr>
              <p:spPr>
                <a:xfrm>
                  <a:off x="4430213" y="5048366"/>
                  <a:ext cx="3069996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dirty="0"/>
                    <a:t>True square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a14:m>
                  <a:r>
                    <a:rPr lang="en-US" sz="2000" dirty="0"/>
                    <a:t>:</a:t>
                  </a:r>
                  <a:br>
                    <a:rPr lang="en-US" sz="2000" dirty="0"/>
                  </a:br>
                  <a:r>
                    <a:rPr lang="en-US" sz="2000" dirty="0"/>
                    <a:t>Place </a:t>
                  </a:r>
                  <a:r>
                    <a:rPr lang="en-US" sz="2000" dirty="0">
                      <a:solidFill>
                        <a:schemeClr val="accent1"/>
                      </a:solidFill>
                    </a:rPr>
                    <a:t>clique</a:t>
                  </a:r>
                  <a:r>
                    <a:rPr lang="en-US" sz="2000" dirty="0"/>
                    <a:t> on neighbors</a:t>
                  </a:r>
                </a:p>
              </p:txBody>
            </p:sp>
          </mc:Choice>
          <mc:Fallback xmlns="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8615BA93-0F52-41A9-BFE5-3A8016C9C45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30213" y="5048366"/>
                  <a:ext cx="3069996" cy="707886"/>
                </a:xfrm>
                <a:prstGeom prst="rect">
                  <a:avLst/>
                </a:prstGeom>
                <a:blipFill>
                  <a:blip r:embed="rId3"/>
                  <a:stretch>
                    <a:fillRect t="-5172" b="-1465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57ED0479-0AD5-46F9-909D-774940A67767}"/>
                </a:ext>
              </a:extLst>
            </p:cNvPr>
            <p:cNvCxnSpPr>
              <a:cxnSpLocks/>
              <a:stCxn id="81" idx="5"/>
              <a:endCxn id="84" idx="0"/>
            </p:cNvCxnSpPr>
            <p:nvPr/>
          </p:nvCxnSpPr>
          <p:spPr>
            <a:xfrm>
              <a:off x="5925037" y="3277600"/>
              <a:ext cx="647975" cy="87962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4F4069B2-F352-4379-9E09-B8FE2681F9B3}"/>
                </a:ext>
              </a:extLst>
            </p:cNvPr>
            <p:cNvCxnSpPr>
              <a:cxnSpLocks/>
              <a:stCxn id="81" idx="4"/>
              <a:endCxn id="83" idx="0"/>
            </p:cNvCxnSpPr>
            <p:nvPr/>
          </p:nvCxnSpPr>
          <p:spPr>
            <a:xfrm>
              <a:off x="5876544" y="3297687"/>
              <a:ext cx="137160" cy="122456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E3FEFC26-8461-441E-8F51-DBECC7E48F95}"/>
                </a:ext>
              </a:extLst>
            </p:cNvPr>
            <p:cNvCxnSpPr>
              <a:cxnSpLocks/>
              <a:stCxn id="81" idx="3"/>
              <a:endCxn id="82" idx="0"/>
            </p:cNvCxnSpPr>
            <p:nvPr/>
          </p:nvCxnSpPr>
          <p:spPr>
            <a:xfrm flipH="1">
              <a:off x="5394960" y="3277600"/>
              <a:ext cx="433091" cy="9694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3333D195-AA20-42DA-BA07-2D227CC229EA}"/>
                </a:ext>
              </a:extLst>
            </p:cNvPr>
            <p:cNvCxnSpPr>
              <a:cxnSpLocks/>
              <a:stCxn id="80" idx="3"/>
              <a:endCxn id="82" idx="7"/>
            </p:cNvCxnSpPr>
            <p:nvPr/>
          </p:nvCxnSpPr>
          <p:spPr>
            <a:xfrm flipH="1">
              <a:off x="5443453" y="3555989"/>
              <a:ext cx="943906" cy="71116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2A0BDADA-1ECE-46CC-AD73-6938F39C45CB}"/>
                </a:ext>
              </a:extLst>
            </p:cNvPr>
            <p:cNvCxnSpPr>
              <a:cxnSpLocks/>
              <a:stCxn id="80" idx="5"/>
              <a:endCxn id="84" idx="7"/>
            </p:cNvCxnSpPr>
            <p:nvPr/>
          </p:nvCxnSpPr>
          <p:spPr>
            <a:xfrm>
              <a:off x="6484345" y="3555989"/>
              <a:ext cx="137160" cy="62132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9F7A96C5-0BA4-41D1-9859-4E5696920B5B}"/>
                </a:ext>
              </a:extLst>
            </p:cNvPr>
            <p:cNvCxnSpPr>
              <a:cxnSpLocks/>
              <a:stCxn id="80" idx="4"/>
              <a:endCxn id="83" idx="7"/>
            </p:cNvCxnSpPr>
            <p:nvPr/>
          </p:nvCxnSpPr>
          <p:spPr>
            <a:xfrm flipH="1">
              <a:off x="6062197" y="3576076"/>
              <a:ext cx="373655" cy="96626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3D559A02-7E21-4E7E-A78A-62B9D06B1EEC}"/>
                </a:ext>
              </a:extLst>
            </p:cNvPr>
            <p:cNvCxnSpPr>
              <a:cxnSpLocks/>
              <a:stCxn id="84" idx="3"/>
              <a:endCxn id="83" idx="6"/>
            </p:cNvCxnSpPr>
            <p:nvPr/>
          </p:nvCxnSpPr>
          <p:spPr>
            <a:xfrm flipH="1">
              <a:off x="6082284" y="4274295"/>
              <a:ext cx="442235" cy="31653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52FA2FDA-5A1E-4BB0-9C9E-58ACECE943C4}"/>
                </a:ext>
              </a:extLst>
            </p:cNvPr>
            <p:cNvCxnSpPr>
              <a:cxnSpLocks/>
              <a:stCxn id="84" idx="2"/>
              <a:endCxn id="82" idx="6"/>
            </p:cNvCxnSpPr>
            <p:nvPr/>
          </p:nvCxnSpPr>
          <p:spPr>
            <a:xfrm flipH="1">
              <a:off x="5463540" y="4225802"/>
              <a:ext cx="1040892" cy="8984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8AD0DFAB-C833-450A-B1C5-F52347411373}"/>
                </a:ext>
              </a:extLst>
            </p:cNvPr>
            <p:cNvCxnSpPr>
              <a:cxnSpLocks/>
              <a:stCxn id="82" idx="5"/>
              <a:endCxn id="83" idx="2"/>
            </p:cNvCxnSpPr>
            <p:nvPr/>
          </p:nvCxnSpPr>
          <p:spPr>
            <a:xfrm>
              <a:off x="5443453" y="4364141"/>
              <a:ext cx="501671" cy="22669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8" name="Group 217">
            <a:extLst>
              <a:ext uri="{FF2B5EF4-FFF2-40B4-BE49-F238E27FC236}">
                <a16:creationId xmlns:a16="http://schemas.microsoft.com/office/drawing/2014/main" id="{54035264-52E3-4810-BDC3-8B9CF21CDBBA}"/>
              </a:ext>
            </a:extLst>
          </p:cNvPr>
          <p:cNvGrpSpPr/>
          <p:nvPr/>
        </p:nvGrpSpPr>
        <p:grpSpPr>
          <a:xfrm>
            <a:off x="8577682" y="1781097"/>
            <a:ext cx="3213898" cy="2590334"/>
            <a:chOff x="8075951" y="3163098"/>
            <a:chExt cx="3213898" cy="2590334"/>
          </a:xfrm>
        </p:grpSpPr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13620FAC-C675-478F-B548-2B83B5717128}"/>
                </a:ext>
              </a:extLst>
            </p:cNvPr>
            <p:cNvSpPr/>
            <p:nvPr/>
          </p:nvSpPr>
          <p:spPr>
            <a:xfrm>
              <a:off x="9503943" y="4018570"/>
              <a:ext cx="137160" cy="137160"/>
            </a:xfrm>
            <a:prstGeom prst="ellipse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E62B686F-EBBC-40B1-860F-E6658AB185F7}"/>
                </a:ext>
              </a:extLst>
            </p:cNvPr>
            <p:cNvSpPr/>
            <p:nvPr/>
          </p:nvSpPr>
          <p:spPr>
            <a:xfrm>
              <a:off x="10108419" y="3441487"/>
              <a:ext cx="137160" cy="13716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Oval 182">
              <a:extLst>
                <a:ext uri="{FF2B5EF4-FFF2-40B4-BE49-F238E27FC236}">
                  <a16:creationId xmlns:a16="http://schemas.microsoft.com/office/drawing/2014/main" id="{4FF30E8B-93C7-427C-82E4-02A3385D62B1}"/>
                </a:ext>
              </a:extLst>
            </p:cNvPr>
            <p:cNvSpPr/>
            <p:nvPr/>
          </p:nvSpPr>
          <p:spPr>
            <a:xfrm>
              <a:off x="9549111" y="3163098"/>
              <a:ext cx="137160" cy="13716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59D79986-6541-4648-8D9D-B19881A8D656}"/>
                </a:ext>
              </a:extLst>
            </p:cNvPr>
            <p:cNvSpPr/>
            <p:nvPr/>
          </p:nvSpPr>
          <p:spPr>
            <a:xfrm>
              <a:off x="9067527" y="4249639"/>
              <a:ext cx="137160" cy="13716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1B511115-7F10-4684-8FA2-CC5774184175}"/>
                </a:ext>
              </a:extLst>
            </p:cNvPr>
            <p:cNvSpPr/>
            <p:nvPr/>
          </p:nvSpPr>
          <p:spPr>
            <a:xfrm>
              <a:off x="9686271" y="4524822"/>
              <a:ext cx="137160" cy="13716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0E1E2FB8-A248-41E8-BD51-60258AE70874}"/>
                </a:ext>
              </a:extLst>
            </p:cNvPr>
            <p:cNvSpPr/>
            <p:nvPr/>
          </p:nvSpPr>
          <p:spPr>
            <a:xfrm>
              <a:off x="10245579" y="4159793"/>
              <a:ext cx="137160" cy="13716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BD8E0201-FFF3-49DB-B9B6-E71D8584A999}"/>
                </a:ext>
              </a:extLst>
            </p:cNvPr>
            <p:cNvSpPr/>
            <p:nvPr/>
          </p:nvSpPr>
          <p:spPr>
            <a:xfrm>
              <a:off x="8998947" y="3524286"/>
              <a:ext cx="137160" cy="13716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BCC01A18-2C94-498E-AEA6-1CA131C5A9CF}"/>
                </a:ext>
              </a:extLst>
            </p:cNvPr>
            <p:cNvCxnSpPr>
              <a:cxnSpLocks/>
              <a:stCxn id="182" idx="2"/>
              <a:endCxn id="187" idx="7"/>
            </p:cNvCxnSpPr>
            <p:nvPr/>
          </p:nvCxnSpPr>
          <p:spPr>
            <a:xfrm flipH="1">
              <a:off x="9116020" y="3510067"/>
              <a:ext cx="992399" cy="3430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93DDD19C-E887-4013-B444-21CAA19A9CDC}"/>
                </a:ext>
              </a:extLst>
            </p:cNvPr>
            <p:cNvCxnSpPr>
              <a:cxnSpLocks/>
              <a:stCxn id="185" idx="1"/>
              <a:endCxn id="187" idx="5"/>
            </p:cNvCxnSpPr>
            <p:nvPr/>
          </p:nvCxnSpPr>
          <p:spPr>
            <a:xfrm flipH="1" flipV="1">
              <a:off x="9116020" y="3641359"/>
              <a:ext cx="590338" cy="90355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58A38D0E-D337-4F1B-83D9-938AAE811EED}"/>
                </a:ext>
              </a:extLst>
            </p:cNvPr>
            <p:cNvCxnSpPr>
              <a:cxnSpLocks/>
              <a:stCxn id="184" idx="1"/>
              <a:endCxn id="187" idx="4"/>
            </p:cNvCxnSpPr>
            <p:nvPr/>
          </p:nvCxnSpPr>
          <p:spPr>
            <a:xfrm flipH="1" flipV="1">
              <a:off x="9067527" y="3661446"/>
              <a:ext cx="20087" cy="60828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D28DCA9A-084F-4CD9-9544-D805CB3669AD}"/>
                </a:ext>
              </a:extLst>
            </p:cNvPr>
            <p:cNvCxnSpPr>
              <a:cxnSpLocks/>
              <a:stCxn id="183" idx="6"/>
              <a:endCxn id="182" idx="1"/>
            </p:cNvCxnSpPr>
            <p:nvPr/>
          </p:nvCxnSpPr>
          <p:spPr>
            <a:xfrm>
              <a:off x="9686271" y="3231678"/>
              <a:ext cx="442235" cy="22989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95E683E6-47F1-4128-9430-974C5615A8E3}"/>
                </a:ext>
              </a:extLst>
            </p:cNvPr>
            <p:cNvCxnSpPr>
              <a:cxnSpLocks/>
              <a:stCxn id="183" idx="4"/>
              <a:endCxn id="185" idx="0"/>
            </p:cNvCxnSpPr>
            <p:nvPr/>
          </p:nvCxnSpPr>
          <p:spPr>
            <a:xfrm>
              <a:off x="9617691" y="3300258"/>
              <a:ext cx="137160" cy="122456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9A4B2567-F98F-4E0B-9DD1-FCDEE624028E}"/>
                </a:ext>
              </a:extLst>
            </p:cNvPr>
            <p:cNvCxnSpPr>
              <a:cxnSpLocks/>
              <a:stCxn id="183" idx="3"/>
              <a:endCxn id="184" idx="0"/>
            </p:cNvCxnSpPr>
            <p:nvPr/>
          </p:nvCxnSpPr>
          <p:spPr>
            <a:xfrm flipH="1">
              <a:off x="9136107" y="3280171"/>
              <a:ext cx="433091" cy="9694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93571229-1E5D-4B20-916D-04D443D5CEFD}"/>
                </a:ext>
              </a:extLst>
            </p:cNvPr>
            <p:cNvCxnSpPr>
              <a:cxnSpLocks/>
              <a:stCxn id="182" idx="5"/>
              <a:endCxn id="186" idx="7"/>
            </p:cNvCxnSpPr>
            <p:nvPr/>
          </p:nvCxnSpPr>
          <p:spPr>
            <a:xfrm>
              <a:off x="10225492" y="3558560"/>
              <a:ext cx="137160" cy="62132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844C7BCB-BFB3-4946-BEAB-1F954C24A29E}"/>
                </a:ext>
              </a:extLst>
            </p:cNvPr>
            <p:cNvCxnSpPr>
              <a:cxnSpLocks/>
              <a:stCxn id="186" idx="3"/>
              <a:endCxn id="185" idx="6"/>
            </p:cNvCxnSpPr>
            <p:nvPr/>
          </p:nvCxnSpPr>
          <p:spPr>
            <a:xfrm flipH="1">
              <a:off x="9823431" y="4276866"/>
              <a:ext cx="442235" cy="31653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BB8C405F-ACD8-42DA-BE77-2B3480EAD7DB}"/>
                </a:ext>
              </a:extLst>
            </p:cNvPr>
            <p:cNvCxnSpPr>
              <a:cxnSpLocks/>
              <a:stCxn id="186" idx="2"/>
              <a:endCxn id="184" idx="6"/>
            </p:cNvCxnSpPr>
            <p:nvPr/>
          </p:nvCxnSpPr>
          <p:spPr>
            <a:xfrm flipH="1">
              <a:off x="9204687" y="4228373"/>
              <a:ext cx="1040892" cy="8984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561CC95F-3586-4538-A343-DF5ED15F8A2B}"/>
                </a:ext>
              </a:extLst>
            </p:cNvPr>
            <p:cNvSpPr txBox="1"/>
            <p:nvPr/>
          </p:nvSpPr>
          <p:spPr>
            <a:xfrm>
              <a:off x="8075951" y="5045546"/>
              <a:ext cx="321389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Derandomized square:</a:t>
              </a:r>
              <a:br>
                <a:rPr lang="en-US" sz="2000" dirty="0"/>
              </a:br>
              <a:r>
                <a:rPr lang="en-US" sz="2000" dirty="0"/>
                <a:t>Place </a:t>
              </a:r>
              <a:r>
                <a:rPr lang="en-US" sz="2000" dirty="0">
                  <a:solidFill>
                    <a:schemeClr val="accent1"/>
                  </a:solidFill>
                </a:rPr>
                <a:t>expander</a:t>
              </a:r>
              <a:r>
                <a:rPr lang="en-US" sz="2000" dirty="0"/>
                <a:t> on neighbors</a:t>
              </a:r>
            </a:p>
          </p:txBody>
        </p:sp>
      </p:grpSp>
      <p:sp>
        <p:nvSpPr>
          <p:cNvPr id="221" name="TextBox 220">
            <a:extLst>
              <a:ext uri="{FF2B5EF4-FFF2-40B4-BE49-F238E27FC236}">
                <a16:creationId xmlns:a16="http://schemas.microsoft.com/office/drawing/2014/main" id="{5A2ED7C8-E71C-4BC9-B074-CB3DE789E8AD}"/>
              </a:ext>
            </a:extLst>
          </p:cNvPr>
          <p:cNvSpPr txBox="1"/>
          <p:nvPr/>
        </p:nvSpPr>
        <p:spPr>
          <a:xfrm>
            <a:off x="2009463" y="5239029"/>
            <a:ext cx="805514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C00000"/>
                </a:solidFill>
              </a:rPr>
              <a:t>[AKMPSV20]</a:t>
            </a:r>
            <a:r>
              <a:rPr lang="en-US" sz="2800" dirty="0"/>
              <a:t> algorithm uses derandomized square </a:t>
            </a:r>
            <a:r>
              <a:rPr lang="en-US" sz="2800" b="0" dirty="0"/>
              <a:t>+ error reduction + other tools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8326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1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92168-AF5D-4293-9F81-8435D15FBF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975" y="239712"/>
            <a:ext cx="10515600" cy="1325563"/>
          </a:xfrm>
        </p:spPr>
        <p:txBody>
          <a:bodyPr/>
          <a:lstStyle/>
          <a:p>
            <a:r>
              <a:rPr lang="en-US" dirty="0"/>
              <a:t>PRGs revisited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F1A3F3F-E9D9-4B74-A260-40757A53B38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95325" y="1565275"/>
                <a:ext cx="10934700" cy="4927600"/>
              </a:xfrm>
            </p:spPr>
            <p:txBody>
              <a:bodyPr/>
              <a:lstStyle/>
              <a:p>
                <a:r>
                  <a:rPr lang="en-US" dirty="0"/>
                  <a:t>The derandomized square is closely connected to the </a:t>
                </a:r>
                <a:r>
                  <a:rPr lang="en-US" dirty="0">
                    <a:solidFill>
                      <a:schemeClr val="accent1"/>
                    </a:solidFill>
                  </a:rPr>
                  <a:t>INW generator</a:t>
                </a:r>
                <a:br>
                  <a:rPr lang="en-US" dirty="0"/>
                </a:br>
                <a:r>
                  <a:rPr lang="en-US" sz="1800" dirty="0">
                    <a:solidFill>
                      <a:srgbClr val="C00000"/>
                    </a:solidFill>
                  </a:rPr>
                  <a:t>[</a:t>
                </a:r>
                <a:r>
                  <a:rPr lang="en-US" sz="1800" dirty="0" err="1">
                    <a:solidFill>
                      <a:srgbClr val="C00000"/>
                    </a:solidFill>
                  </a:rPr>
                  <a:t>Impagliazzo</a:t>
                </a:r>
                <a:r>
                  <a:rPr lang="en-US" sz="1800" dirty="0">
                    <a:solidFill>
                      <a:srgbClr val="C00000"/>
                    </a:solidFill>
                  </a:rPr>
                  <a:t>, Nisan, </a:t>
                </a:r>
                <a:r>
                  <a:rPr lang="en-US" sz="1800" dirty="0" err="1">
                    <a:solidFill>
                      <a:srgbClr val="C00000"/>
                    </a:solidFill>
                  </a:rPr>
                  <a:t>Wigderson</a:t>
                </a:r>
                <a:r>
                  <a:rPr lang="en-US" sz="1800" dirty="0">
                    <a:solidFill>
                      <a:srgbClr val="C00000"/>
                    </a:solidFill>
                  </a:rPr>
                  <a:t> 1994]</a:t>
                </a:r>
                <a:endParaRPr lang="en-US" dirty="0"/>
              </a:p>
              <a:p>
                <a:pPr lvl="1">
                  <a:lnSpc>
                    <a:spcPct val="150000"/>
                  </a:lnSpc>
                </a:pPr>
                <a:r>
                  <a:rPr lang="en-US" dirty="0"/>
                  <a:t>To sample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pseudorandom bits:</a:t>
                </a:r>
              </a:p>
              <a:p>
                <a:pPr marL="1371600" lvl="2" indent="-4572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dirty="0"/>
                  <a:t>Recursively construct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m:rPr>
                        <m:lit/>
                      </m:rPr>
                      <a:rPr lang="en-US" b="0" i="1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0, 1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lit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m:rPr>
                        <m:lit/>
                      </m:rPr>
                      <a:rPr lang="en-US" b="0" i="1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0, 1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lit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m:rPr>
                            <m:lit/>
                          </m:r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pPr marL="1371600" lvl="2" indent="-4572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dirty="0"/>
                  <a:t>Output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</m:oMath>
                </a14:m>
                <a:r>
                  <a:rPr lang="en-US" dirty="0"/>
                  <a:t>, where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</m:oMath>
                </a14:m>
                <a:r>
                  <a:rPr lang="en-US" dirty="0"/>
                  <a:t> is a </a:t>
                </a:r>
                <a:r>
                  <a:rPr lang="en-US" dirty="0">
                    <a:solidFill>
                      <a:schemeClr val="accent1"/>
                    </a:solidFill>
                  </a:rPr>
                  <a:t>random edge in an expander graph </a:t>
                </a:r>
                <a:r>
                  <a:rPr lang="en-US" dirty="0">
                    <a:solidFill>
                      <a:schemeClr val="tx1"/>
                    </a:solidFill>
                  </a:rPr>
                  <a:t>with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vertices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We are still learning more about what this PRG can do!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Works especially well for </a:t>
                </a:r>
                <a:r>
                  <a:rPr lang="en-US" dirty="0">
                    <a:solidFill>
                      <a:schemeClr val="accent1"/>
                    </a:solidFill>
                  </a:rPr>
                  <a:t>regular</a:t>
                </a:r>
                <a:r>
                  <a:rPr lang="en-US" dirty="0"/>
                  <a:t> ROBPs &amp; </a:t>
                </a:r>
                <a:r>
                  <a:rPr lang="en-US" dirty="0">
                    <a:solidFill>
                      <a:schemeClr val="accent1"/>
                    </a:solidFill>
                  </a:rPr>
                  <a:t>permutation</a:t>
                </a:r>
                <a:r>
                  <a:rPr lang="en-US" dirty="0"/>
                  <a:t> ROBPs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F1A3F3F-E9D9-4B74-A260-40757A53B38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95325" y="1565275"/>
                <a:ext cx="10934700" cy="4927600"/>
              </a:xfrm>
              <a:blipFill>
                <a:blip r:embed="rId2"/>
                <a:stretch>
                  <a:fillRect l="-1003" t="-2104" r="-2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4950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9D32C-1E0E-417F-8771-CB4EC38D32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784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Regular </a:t>
            </a:r>
            <a:r>
              <a:rPr lang="en-US" dirty="0"/>
              <a:t>ROBPs</a:t>
            </a:r>
            <a:r>
              <a:rPr lang="en-US" dirty="0">
                <a:solidFill>
                  <a:schemeClr val="accent1"/>
                </a:solidFill>
              </a:rPr>
              <a:t> &amp; Permutation </a:t>
            </a:r>
            <a:r>
              <a:rPr lang="en-US" dirty="0"/>
              <a:t>ROBPs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EDF7D10-A4EB-4157-8C84-E97A85B98AE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12140" y="1737370"/>
                <a:ext cx="8786028" cy="4373765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  <a:spcAft>
                    <a:spcPts val="1200"/>
                  </a:spcAft>
                </a:pPr>
                <a:r>
                  <a:rPr lang="en-US" dirty="0"/>
                  <a:t>Permutation condition: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∀</m:t>
                    </m:r>
                  </m:oMath>
                </a14:m>
                <a:r>
                  <a:rPr lang="en-US" dirty="0"/>
                  <a:t> layers,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lit/>
                      </m:rPr>
                      <a:rPr lang="en-US" b="0" i="1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0, 1</m:t>
                    </m:r>
                    <m:r>
                      <m:rPr>
                        <m:lit/>
                      </m:rP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,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-edges are a </a:t>
                </a:r>
                <a:r>
                  <a:rPr lang="en-US" dirty="0">
                    <a:solidFill>
                      <a:schemeClr val="accent1"/>
                    </a:solidFill>
                  </a:rPr>
                  <a:t>matching</a:t>
                </a:r>
              </a:p>
              <a:p>
                <a:pPr>
                  <a:lnSpc>
                    <a:spcPct val="200000"/>
                  </a:lnSpc>
                  <a:spcAft>
                    <a:spcPts val="1200"/>
                  </a:spcAft>
                </a:pPr>
                <a:r>
                  <a:rPr lang="en-US" dirty="0"/>
                  <a:t>Permutation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>
                    <a:solidFill>
                      <a:schemeClr val="accent1"/>
                    </a:solidFill>
                  </a:rPr>
                  <a:t>“regular” </a:t>
                </a:r>
                <a:r>
                  <a:rPr lang="en-US" dirty="0"/>
                  <a:t>(degree = 2)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EDF7D10-A4EB-4157-8C84-E97A85B98AE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2140" y="1737370"/>
                <a:ext cx="8786028" cy="4373765"/>
              </a:xfrm>
              <a:blipFill>
                <a:blip r:embed="rId3"/>
                <a:stretch>
                  <a:fillRect l="-1248" r="-11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2" name="Group 51">
            <a:extLst>
              <a:ext uri="{FF2B5EF4-FFF2-40B4-BE49-F238E27FC236}">
                <a16:creationId xmlns:a16="http://schemas.microsoft.com/office/drawing/2014/main" id="{03EA61C2-8426-4D05-9A94-9AC8919F5F69}"/>
              </a:ext>
            </a:extLst>
          </p:cNvPr>
          <p:cNvGrpSpPr/>
          <p:nvPr/>
        </p:nvGrpSpPr>
        <p:grpSpPr>
          <a:xfrm>
            <a:off x="10022844" y="1979870"/>
            <a:ext cx="1235654" cy="3623387"/>
            <a:chOff x="10661019" y="1602046"/>
            <a:chExt cx="1235654" cy="3623387"/>
          </a:xfrm>
        </p:grpSpPr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C3E3E9EA-4A43-4057-B7AD-419519A8FB68}"/>
                </a:ext>
              </a:extLst>
            </p:cNvPr>
            <p:cNvCxnSpPr>
              <a:cxnSpLocks/>
              <a:stCxn id="8" idx="6"/>
              <a:endCxn id="11" idx="3"/>
            </p:cNvCxnSpPr>
            <p:nvPr/>
          </p:nvCxnSpPr>
          <p:spPr>
            <a:xfrm flipV="1">
              <a:off x="10857864" y="3476419"/>
              <a:ext cx="887488" cy="1660373"/>
            </a:xfrm>
            <a:prstGeom prst="straightConnector1">
              <a:avLst/>
            </a:prstGeom>
            <a:ln w="12700">
              <a:solidFill>
                <a:schemeClr val="bg1">
                  <a:lumMod val="50000"/>
                </a:schemeClr>
              </a:solidFill>
              <a:prstDash val="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30E3AB68-D8A8-4045-AE7A-78854CF74A69}"/>
                </a:ext>
              </a:extLst>
            </p:cNvPr>
            <p:cNvCxnSpPr>
              <a:cxnSpLocks/>
              <a:stCxn id="5" idx="5"/>
              <a:endCxn id="13" idx="1"/>
            </p:cNvCxnSpPr>
            <p:nvPr/>
          </p:nvCxnSpPr>
          <p:spPr>
            <a:xfrm>
              <a:off x="10831903" y="2614893"/>
              <a:ext cx="913448" cy="2459219"/>
            </a:xfrm>
            <a:prstGeom prst="straightConnector1">
              <a:avLst/>
            </a:prstGeom>
            <a:ln w="12700">
              <a:solidFill>
                <a:schemeClr val="bg1">
                  <a:lumMod val="50000"/>
                </a:schemeClr>
              </a:solidFill>
              <a:prstDash val="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D87B04E1-90B4-42C3-9B21-F71A152E60CD}"/>
                </a:ext>
              </a:extLst>
            </p:cNvPr>
            <p:cNvSpPr/>
            <p:nvPr/>
          </p:nvSpPr>
          <p:spPr>
            <a:xfrm>
              <a:off x="10680582" y="1602046"/>
              <a:ext cx="177283" cy="1772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ECC1EF16-2277-4467-BCBC-9B02577FAAEE}"/>
                </a:ext>
              </a:extLst>
            </p:cNvPr>
            <p:cNvSpPr/>
            <p:nvPr/>
          </p:nvSpPr>
          <p:spPr>
            <a:xfrm>
              <a:off x="10680582" y="2463572"/>
              <a:ext cx="177283" cy="1772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6E117E93-5448-4BDC-8F01-DCFC78BF7BDC}"/>
                </a:ext>
              </a:extLst>
            </p:cNvPr>
            <p:cNvSpPr/>
            <p:nvPr/>
          </p:nvSpPr>
          <p:spPr>
            <a:xfrm>
              <a:off x="10680582" y="3325098"/>
              <a:ext cx="177283" cy="1772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2FB215F5-DE3B-4D43-AB22-DE3078151032}"/>
                </a:ext>
              </a:extLst>
            </p:cNvPr>
            <p:cNvSpPr/>
            <p:nvPr/>
          </p:nvSpPr>
          <p:spPr>
            <a:xfrm>
              <a:off x="10680582" y="4186624"/>
              <a:ext cx="177283" cy="1772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FEEA325-A020-4A4A-A18A-EA9840ECFB8F}"/>
                </a:ext>
              </a:extLst>
            </p:cNvPr>
            <p:cNvSpPr/>
            <p:nvPr/>
          </p:nvSpPr>
          <p:spPr>
            <a:xfrm>
              <a:off x="10680581" y="5048150"/>
              <a:ext cx="177283" cy="1772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051EF3A4-A774-44CC-A793-C69A8EA9E76C}"/>
                </a:ext>
              </a:extLst>
            </p:cNvPr>
            <p:cNvSpPr/>
            <p:nvPr/>
          </p:nvSpPr>
          <p:spPr>
            <a:xfrm>
              <a:off x="11719390" y="1602046"/>
              <a:ext cx="177283" cy="1772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207D1B75-B5EF-4EFF-9075-51CB0A00C7B7}"/>
                </a:ext>
              </a:extLst>
            </p:cNvPr>
            <p:cNvSpPr/>
            <p:nvPr/>
          </p:nvSpPr>
          <p:spPr>
            <a:xfrm>
              <a:off x="11719390" y="2463572"/>
              <a:ext cx="177283" cy="1772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9922AFB-BE8C-438B-A991-3A50A99EAEA1}"/>
                </a:ext>
              </a:extLst>
            </p:cNvPr>
            <p:cNvSpPr/>
            <p:nvPr/>
          </p:nvSpPr>
          <p:spPr>
            <a:xfrm>
              <a:off x="11719390" y="3325098"/>
              <a:ext cx="177283" cy="1772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854E5C5D-D536-4C98-9E2C-400F1B312028}"/>
                </a:ext>
              </a:extLst>
            </p:cNvPr>
            <p:cNvSpPr/>
            <p:nvPr/>
          </p:nvSpPr>
          <p:spPr>
            <a:xfrm>
              <a:off x="11719390" y="4186624"/>
              <a:ext cx="177283" cy="1772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FD79A23-9E6B-4032-B3AC-D9B0AF2F4C2C}"/>
                </a:ext>
              </a:extLst>
            </p:cNvPr>
            <p:cNvSpPr/>
            <p:nvPr/>
          </p:nvSpPr>
          <p:spPr>
            <a:xfrm>
              <a:off x="11719389" y="5048150"/>
              <a:ext cx="177283" cy="1772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24187E60-4FE3-4F25-93DA-34D9C3755985}"/>
                </a:ext>
              </a:extLst>
            </p:cNvPr>
            <p:cNvCxnSpPr>
              <a:cxnSpLocks/>
              <a:stCxn id="4" idx="5"/>
              <a:endCxn id="11" idx="1"/>
            </p:cNvCxnSpPr>
            <p:nvPr/>
          </p:nvCxnSpPr>
          <p:spPr>
            <a:xfrm>
              <a:off x="10831903" y="1753367"/>
              <a:ext cx="913449" cy="159769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77A9F999-CA49-4EF3-AFBB-22FB460357EE}"/>
                </a:ext>
              </a:extLst>
            </p:cNvPr>
            <p:cNvCxnSpPr>
              <a:cxnSpLocks/>
              <a:stCxn id="5" idx="6"/>
              <a:endCxn id="10" idx="2"/>
            </p:cNvCxnSpPr>
            <p:nvPr/>
          </p:nvCxnSpPr>
          <p:spPr>
            <a:xfrm>
              <a:off x="10857865" y="2552214"/>
              <a:ext cx="861525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C13714FD-D855-4188-ACB5-E49BB6C06054}"/>
                </a:ext>
              </a:extLst>
            </p:cNvPr>
            <p:cNvCxnSpPr>
              <a:cxnSpLocks/>
              <a:stCxn id="6" idx="5"/>
              <a:endCxn id="12" idx="1"/>
            </p:cNvCxnSpPr>
            <p:nvPr/>
          </p:nvCxnSpPr>
          <p:spPr>
            <a:xfrm>
              <a:off x="10831903" y="3476419"/>
              <a:ext cx="913449" cy="736167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242C00A7-41BE-40E3-AA3B-F0A87FB566F0}"/>
                </a:ext>
              </a:extLst>
            </p:cNvPr>
            <p:cNvCxnSpPr>
              <a:cxnSpLocks/>
              <a:stCxn id="7" idx="5"/>
              <a:endCxn id="13" idx="1"/>
            </p:cNvCxnSpPr>
            <p:nvPr/>
          </p:nvCxnSpPr>
          <p:spPr>
            <a:xfrm>
              <a:off x="10831903" y="4337945"/>
              <a:ext cx="913448" cy="736167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CE6ED5AC-4065-4A70-92F4-85A41EC415C4}"/>
                </a:ext>
              </a:extLst>
            </p:cNvPr>
            <p:cNvCxnSpPr>
              <a:cxnSpLocks/>
              <a:stCxn id="8" idx="7"/>
              <a:endCxn id="9" idx="3"/>
            </p:cNvCxnSpPr>
            <p:nvPr/>
          </p:nvCxnSpPr>
          <p:spPr>
            <a:xfrm flipV="1">
              <a:off x="10831902" y="1753367"/>
              <a:ext cx="913450" cy="3320745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14ECCD9-057B-4C38-BF61-E648B6CE668D}"/>
                </a:ext>
              </a:extLst>
            </p:cNvPr>
            <p:cNvSpPr txBox="1"/>
            <p:nvPr/>
          </p:nvSpPr>
          <p:spPr>
            <a:xfrm>
              <a:off x="10978253" y="1834370"/>
              <a:ext cx="3359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63D038C-94FC-4B2B-9F0B-5DAE6776FFC9}"/>
                </a:ext>
              </a:extLst>
            </p:cNvPr>
            <p:cNvSpPr txBox="1"/>
            <p:nvPr/>
          </p:nvSpPr>
          <p:spPr>
            <a:xfrm>
              <a:off x="10810302" y="2203246"/>
              <a:ext cx="3359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D96249E-F71A-4A5A-B05A-2E7D0D4CA3B4}"/>
                </a:ext>
              </a:extLst>
            </p:cNvPr>
            <p:cNvSpPr txBox="1"/>
            <p:nvPr/>
          </p:nvSpPr>
          <p:spPr>
            <a:xfrm>
              <a:off x="10784773" y="3546429"/>
              <a:ext cx="3359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68EEEA0-2286-48AC-8187-E47767801DF7}"/>
                </a:ext>
              </a:extLst>
            </p:cNvPr>
            <p:cNvSpPr txBox="1"/>
            <p:nvPr/>
          </p:nvSpPr>
          <p:spPr>
            <a:xfrm>
              <a:off x="11174204" y="4704048"/>
              <a:ext cx="3359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AFF68D1-AA83-4AC1-A841-1355C201F5A1}"/>
                </a:ext>
              </a:extLst>
            </p:cNvPr>
            <p:cNvSpPr txBox="1"/>
            <p:nvPr/>
          </p:nvSpPr>
          <p:spPr>
            <a:xfrm>
              <a:off x="10661019" y="4610997"/>
              <a:ext cx="3359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0D5FD6AE-5A5E-46A5-9EA4-5B34E2E2323B}"/>
                </a:ext>
              </a:extLst>
            </p:cNvPr>
            <p:cNvCxnSpPr>
              <a:cxnSpLocks/>
              <a:stCxn id="4" idx="6"/>
              <a:endCxn id="9" idx="2"/>
            </p:cNvCxnSpPr>
            <p:nvPr/>
          </p:nvCxnSpPr>
          <p:spPr>
            <a:xfrm>
              <a:off x="10857865" y="1690688"/>
              <a:ext cx="861525" cy="0"/>
            </a:xfrm>
            <a:prstGeom prst="straightConnector1">
              <a:avLst/>
            </a:prstGeom>
            <a:ln w="12700">
              <a:solidFill>
                <a:schemeClr val="bg1">
                  <a:lumMod val="50000"/>
                </a:schemeClr>
              </a:solidFill>
              <a:prstDash val="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1CC09159-4AC6-40A7-B337-8931912DE78D}"/>
                </a:ext>
              </a:extLst>
            </p:cNvPr>
            <p:cNvCxnSpPr>
              <a:cxnSpLocks/>
              <a:stCxn id="6" idx="7"/>
              <a:endCxn id="10" idx="3"/>
            </p:cNvCxnSpPr>
            <p:nvPr/>
          </p:nvCxnSpPr>
          <p:spPr>
            <a:xfrm flipV="1">
              <a:off x="10831903" y="2614893"/>
              <a:ext cx="913449" cy="736167"/>
            </a:xfrm>
            <a:prstGeom prst="straightConnector1">
              <a:avLst/>
            </a:prstGeom>
            <a:ln w="12700">
              <a:solidFill>
                <a:schemeClr val="bg1">
                  <a:lumMod val="50000"/>
                </a:schemeClr>
              </a:solidFill>
              <a:prstDash val="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7088113B-B78B-4AE3-AE8D-0E7B0A35C322}"/>
                </a:ext>
              </a:extLst>
            </p:cNvPr>
            <p:cNvCxnSpPr>
              <a:cxnSpLocks/>
              <a:stCxn id="7" idx="6"/>
              <a:endCxn id="12" idx="2"/>
            </p:cNvCxnSpPr>
            <p:nvPr/>
          </p:nvCxnSpPr>
          <p:spPr>
            <a:xfrm>
              <a:off x="10857865" y="4275266"/>
              <a:ext cx="861525" cy="0"/>
            </a:xfrm>
            <a:prstGeom prst="straightConnector1">
              <a:avLst/>
            </a:prstGeom>
            <a:ln w="12700">
              <a:solidFill>
                <a:schemeClr val="bg1">
                  <a:lumMod val="50000"/>
                </a:schemeClr>
              </a:solidFill>
              <a:prstDash val="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53199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EA42B2-E5B9-459A-AC76-DD87A17BD9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2700"/>
            <a:ext cx="10515600" cy="1325563"/>
          </a:xfrm>
        </p:spPr>
        <p:txBody>
          <a:bodyPr/>
          <a:lstStyle/>
          <a:p>
            <a:r>
              <a:rPr lang="en-US" dirty="0"/>
              <a:t>Generators for regular &amp; permutation ROBPs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5">
                <a:extLst>
                  <a:ext uri="{FF2B5EF4-FFF2-40B4-BE49-F238E27FC236}">
                    <a16:creationId xmlns:a16="http://schemas.microsoft.com/office/drawing/2014/main" id="{97EAEF49-2C1A-41A6-AB8A-A0E75EC5A56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99680126"/>
                  </p:ext>
                </p:extLst>
              </p:nvPr>
            </p:nvGraphicFramePr>
            <p:xfrm>
              <a:off x="180398" y="1286827"/>
              <a:ext cx="11831203" cy="5206048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3480433">
                      <a:extLst>
                        <a:ext uri="{9D8B030D-6E8A-4147-A177-3AD203B41FA5}">
                          <a16:colId xmlns:a16="http://schemas.microsoft.com/office/drawing/2014/main" val="793421519"/>
                        </a:ext>
                      </a:extLst>
                    </a:gridCol>
                    <a:gridCol w="796525">
                      <a:extLst>
                        <a:ext uri="{9D8B030D-6E8A-4147-A177-3AD203B41FA5}">
                          <a16:colId xmlns:a16="http://schemas.microsoft.com/office/drawing/2014/main" val="3325765768"/>
                        </a:ext>
                      </a:extLst>
                    </a:gridCol>
                    <a:gridCol w="3438657">
                      <a:extLst>
                        <a:ext uri="{9D8B030D-6E8A-4147-A177-3AD203B41FA5}">
                          <a16:colId xmlns:a16="http://schemas.microsoft.com/office/drawing/2014/main" val="3346409140"/>
                        </a:ext>
                      </a:extLst>
                    </a:gridCol>
                    <a:gridCol w="4115588">
                      <a:extLst>
                        <a:ext uri="{9D8B030D-6E8A-4147-A177-3AD203B41FA5}">
                          <a16:colId xmlns:a16="http://schemas.microsoft.com/office/drawing/2014/main" val="1989660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Seed length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Type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Model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Reference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50433109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̃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𝑂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unc>
                                      <m:func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b="0" i="0" smtClean="0">
                                            <a:latin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fName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</m:func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⋅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⁡(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m:rPr>
                                        <m:lit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/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𝜀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PRG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Regular ROBPs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rgbClr val="C00000"/>
                              </a:solidFill>
                            </a:rPr>
                            <a:t>[Braverman, Rao, Raz, </a:t>
                          </a:r>
                          <a:r>
                            <a:rPr lang="en-US" sz="1600" dirty="0" err="1">
                              <a:solidFill>
                                <a:srgbClr val="C00000"/>
                              </a:solidFill>
                            </a:rPr>
                            <a:t>Yehudayoff</a:t>
                          </a:r>
                          <a:r>
                            <a:rPr lang="en-US" sz="1600" dirty="0">
                              <a:solidFill>
                                <a:srgbClr val="C00000"/>
                              </a:solidFill>
                            </a:rPr>
                            <a:t> 2010]</a:t>
                          </a:r>
                        </a:p>
                        <a:p>
                          <a:pPr algn="ctr"/>
                          <a:r>
                            <a:rPr lang="en-US" sz="1600" dirty="0">
                              <a:solidFill>
                                <a:srgbClr val="C00000"/>
                              </a:solidFill>
                            </a:rPr>
                            <a:t>[De 2011]</a:t>
                          </a:r>
                          <a:endParaRPr lang="en-US" sz="16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93078502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func>
                                  <m:func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func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HSG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Constant-width regular ROBPs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rgbClr val="C00000"/>
                              </a:solidFill>
                            </a:rPr>
                            <a:t>[Braverman, Rao, Raz, </a:t>
                          </a:r>
                          <a:r>
                            <a:rPr lang="en-US" sz="1600" dirty="0" err="1">
                              <a:solidFill>
                                <a:srgbClr val="C00000"/>
                              </a:solidFill>
                            </a:rPr>
                            <a:t>Yehudayoff</a:t>
                          </a:r>
                          <a:r>
                            <a:rPr lang="en-US" sz="1600" dirty="0">
                              <a:solidFill>
                                <a:srgbClr val="C00000"/>
                              </a:solidFill>
                            </a:rPr>
                            <a:t> 2014]</a:t>
                          </a:r>
                          <a:endParaRPr lang="en-US" sz="16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90354656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unc>
                                      <m:func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b="0" i="0" smtClean="0">
                                            <a:latin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fName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</m:func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⋅</m:t>
                                    </m:r>
                                    <m:func>
                                      <m:func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b="0" i="0" smtClean="0">
                                            <a:latin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  <m:r>
                                              <m:rPr>
                                                <m:lit/>
                                              </m:r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/</m:t>
                                            </m:r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𝜀</m:t>
                                            </m:r>
                                          </m:e>
                                        </m:d>
                                      </m:e>
                                    </m:func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PRG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Constant-width</a:t>
                          </a:r>
                          <a:br>
                            <a:rPr lang="en-US" dirty="0"/>
                          </a:br>
                          <a:r>
                            <a:rPr lang="en-US" dirty="0"/>
                            <a:t>permutation ROBPs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rgbClr val="C00000"/>
                              </a:solidFill>
                            </a:rPr>
                            <a:t>[Brody, </a:t>
                          </a:r>
                          <a:r>
                            <a:rPr lang="en-US" sz="1600" dirty="0" err="1">
                              <a:solidFill>
                                <a:srgbClr val="C00000"/>
                              </a:solidFill>
                            </a:rPr>
                            <a:t>Verbin</a:t>
                          </a:r>
                          <a:r>
                            <a:rPr lang="en-US" sz="1600" dirty="0">
                              <a:solidFill>
                                <a:srgbClr val="C00000"/>
                              </a:solidFill>
                            </a:rPr>
                            <a:t> 2010]</a:t>
                          </a:r>
                          <a:br>
                            <a:rPr lang="en-US" sz="1600" dirty="0">
                              <a:solidFill>
                                <a:srgbClr val="C00000"/>
                              </a:solidFill>
                            </a:rPr>
                          </a:br>
                          <a:r>
                            <a:rPr lang="en-US" sz="1600" dirty="0">
                              <a:solidFill>
                                <a:srgbClr val="C00000"/>
                              </a:solidFill>
                            </a:rPr>
                            <a:t>[</a:t>
                          </a:r>
                          <a:r>
                            <a:rPr lang="en-US" sz="1600" dirty="0" err="1">
                              <a:solidFill>
                                <a:srgbClr val="C00000"/>
                              </a:solidFill>
                            </a:rPr>
                            <a:t>Koucký</a:t>
                          </a:r>
                          <a:r>
                            <a:rPr lang="en-US" sz="1600" dirty="0">
                              <a:solidFill>
                                <a:srgbClr val="C00000"/>
                              </a:solidFill>
                            </a:rPr>
                            <a:t>, </a:t>
                          </a:r>
                          <a:r>
                            <a:rPr lang="en-US" sz="1600" dirty="0" err="1">
                              <a:solidFill>
                                <a:srgbClr val="C00000"/>
                              </a:solidFill>
                            </a:rPr>
                            <a:t>Nimbhorkar</a:t>
                          </a:r>
                          <a:r>
                            <a:rPr lang="en-US" sz="1600" dirty="0">
                              <a:solidFill>
                                <a:srgbClr val="C00000"/>
                              </a:solidFill>
                            </a:rPr>
                            <a:t>, </a:t>
                          </a:r>
                          <a:r>
                            <a:rPr lang="en-US" sz="1600" dirty="0" err="1">
                              <a:solidFill>
                                <a:srgbClr val="C00000"/>
                              </a:solidFill>
                            </a:rPr>
                            <a:t>Pudlák</a:t>
                          </a:r>
                          <a:r>
                            <a:rPr lang="en-US" sz="1600" dirty="0">
                              <a:solidFill>
                                <a:srgbClr val="C00000"/>
                              </a:solidFill>
                            </a:rPr>
                            <a:t> 2011]</a:t>
                          </a:r>
                          <a:br>
                            <a:rPr lang="en-US" sz="1600" dirty="0">
                              <a:solidFill>
                                <a:srgbClr val="C00000"/>
                              </a:solidFill>
                            </a:rPr>
                          </a:br>
                          <a:r>
                            <a:rPr lang="en-US" sz="1600" dirty="0">
                              <a:solidFill>
                                <a:srgbClr val="C00000"/>
                              </a:solidFill>
                            </a:rPr>
                            <a:t>[De 2011] [Steinke 2012]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63338067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̃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𝑂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unc>
                                      <m:func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b="0" i="0" smtClean="0">
                                            <a:latin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fName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</m:func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⋅</m:t>
                                    </m:r>
                                    <m:func>
                                      <m:func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b="0" i="0" smtClean="0">
                                            <a:latin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  <m:r>
                                              <m:rPr>
                                                <m:lit/>
                                              </m:r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/</m:t>
                                            </m:r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𝜀</m:t>
                                            </m:r>
                                          </m:e>
                                        </m:d>
                                      </m:e>
                                    </m:func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PRG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Constant-width </a:t>
                          </a:r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arbitrary-order</a:t>
                          </a:r>
                          <a:r>
                            <a:rPr lang="en-US" dirty="0"/>
                            <a:t> permutation ROBPs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rgbClr val="C00000"/>
                              </a:solidFill>
                            </a:rPr>
                            <a:t>[</a:t>
                          </a:r>
                          <a:r>
                            <a:rPr lang="en-US" sz="1600" dirty="0" err="1">
                              <a:solidFill>
                                <a:srgbClr val="C00000"/>
                              </a:solidFill>
                            </a:rPr>
                            <a:t>Reingold</a:t>
                          </a:r>
                          <a:r>
                            <a:rPr lang="en-US" sz="1600" dirty="0">
                              <a:solidFill>
                                <a:srgbClr val="C00000"/>
                              </a:solidFill>
                            </a:rPr>
                            <a:t>, Steinke, </a:t>
                          </a:r>
                          <a:r>
                            <a:rPr lang="en-US" sz="1600" dirty="0" err="1">
                              <a:solidFill>
                                <a:srgbClr val="C00000"/>
                              </a:solidFill>
                            </a:rPr>
                            <a:t>Vadhan</a:t>
                          </a:r>
                          <a:r>
                            <a:rPr lang="en-US" sz="1600" dirty="0">
                              <a:solidFill>
                                <a:srgbClr val="C00000"/>
                              </a:solidFill>
                            </a:rPr>
                            <a:t> 2013] [Chattopadhyay, </a:t>
                          </a:r>
                          <a:r>
                            <a:rPr lang="en-US" sz="1600" dirty="0" err="1">
                              <a:solidFill>
                                <a:srgbClr val="C00000"/>
                              </a:solidFill>
                            </a:rPr>
                            <a:t>Hatami</a:t>
                          </a:r>
                          <a:r>
                            <a:rPr lang="en-US" sz="1600" dirty="0">
                              <a:solidFill>
                                <a:srgbClr val="C00000"/>
                              </a:solidFill>
                            </a:rPr>
                            <a:t>, Hosseini, Lovett 2018]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620311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̃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𝑂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unc>
                                      <m:func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b="0" i="0" smtClean="0">
                                            <a:latin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fName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</m:func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⋅</m:t>
                                    </m:r>
                                    <m:func>
                                      <m:func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b="0" i="0" smtClean="0">
                                            <a:latin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  <m:r>
                                              <m:rPr>
                                                <m:lit/>
                                              </m:r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/</m:t>
                                            </m:r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𝜀</m:t>
                                            </m:r>
                                          </m:e>
                                        </m:d>
                                      </m:e>
                                    </m:func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lnB w="381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PRG</a:t>
                          </a:r>
                        </a:p>
                      </a:txBody>
                      <a:tcPr anchor="ctr">
                        <a:lnB w="381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Unbounded-width</a:t>
                          </a:r>
                          <a:r>
                            <a:rPr lang="en-US" dirty="0"/>
                            <a:t> 1-accept-vertex permutation ROBPs</a:t>
                          </a:r>
                        </a:p>
                      </a:txBody>
                      <a:tcPr anchor="ctr">
                        <a:lnB w="381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rgbClr val="C00000"/>
                              </a:solidFill>
                            </a:rPr>
                            <a:t>[H, </a:t>
                          </a:r>
                          <a:r>
                            <a:rPr lang="en-US" sz="1600" dirty="0" err="1">
                              <a:solidFill>
                                <a:srgbClr val="C00000"/>
                              </a:solidFill>
                            </a:rPr>
                            <a:t>Pyne</a:t>
                          </a:r>
                          <a:r>
                            <a:rPr lang="en-US" sz="1600" dirty="0">
                              <a:solidFill>
                                <a:srgbClr val="C00000"/>
                              </a:solidFill>
                            </a:rPr>
                            <a:t>, </a:t>
                          </a:r>
                          <a:r>
                            <a:rPr lang="en-US" sz="1600" dirty="0" err="1">
                              <a:solidFill>
                                <a:srgbClr val="C00000"/>
                              </a:solidFill>
                            </a:rPr>
                            <a:t>Vadhan</a:t>
                          </a:r>
                          <a:r>
                            <a:rPr lang="en-US" sz="1600" dirty="0">
                              <a:solidFill>
                                <a:srgbClr val="C00000"/>
                              </a:solidFill>
                            </a:rPr>
                            <a:t> 2021]</a:t>
                          </a:r>
                        </a:p>
                      </a:txBody>
                      <a:tcPr anchor="ctr">
                        <a:lnB w="381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7861561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̃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𝑂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unc>
                                      <m:func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b="0" i="0" smtClean="0">
                                            <a:latin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fName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</m:func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⋅</m:t>
                                    </m:r>
                                    <m:rad>
                                      <m:radPr>
                                        <m:degHide m:val="on"/>
                                        <m:ctrlP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func>
                                          <m:funcPr>
                                            <m:ctrlPr>
                                              <a:rPr lang="en-US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b="0" i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log</m:t>
                                            </m:r>
                                          </m:fName>
                                          <m:e>
                                            <m:d>
                                              <m:dPr>
                                                <m:ctrlPr>
                                                  <a:rPr lang="en-US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𝑛</m:t>
                                                </m:r>
                                                <m:r>
                                                  <m:rPr>
                                                    <m:lit/>
                                                  </m:rPr>
                                                  <a:rPr lang="en-US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/</m:t>
                                                </m:r>
                                                <m:r>
                                                  <a:rPr lang="en-US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𝜀</m:t>
                                                </m:r>
                                              </m:e>
                                            </m:d>
                                          </m:e>
                                        </m:func>
                                      </m:e>
                                    </m:rad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func>
                                      <m:func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b="0" i="0" smtClean="0">
                                            <a:latin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  <m:r>
                                              <m:rPr>
                                                <m:lit/>
                                              </m:r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/</m:t>
                                            </m:r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𝜀</m:t>
                                            </m:r>
                                          </m:e>
                                        </m:d>
                                      </m:e>
                                    </m:func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lnL w="381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81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WPRG</a:t>
                          </a:r>
                        </a:p>
                      </a:txBody>
                      <a:tcPr anchor="ctr">
                        <a:lnT w="381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Unbounded-width</a:t>
                          </a:r>
                          <a:r>
                            <a:rPr lang="en-US" dirty="0"/>
                            <a:t> 1-accept-vertex permutation ROBPs</a:t>
                          </a:r>
                        </a:p>
                      </a:txBody>
                      <a:tcPr anchor="ctr">
                        <a:lnT w="381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rgbClr val="C00000"/>
                              </a:solidFill>
                            </a:rPr>
                            <a:t>[</a:t>
                          </a:r>
                          <a:r>
                            <a:rPr lang="en-US" sz="1600" dirty="0" err="1">
                              <a:solidFill>
                                <a:srgbClr val="C00000"/>
                              </a:solidFill>
                            </a:rPr>
                            <a:t>Pyne</a:t>
                          </a:r>
                          <a:r>
                            <a:rPr lang="en-US" sz="1600" dirty="0">
                              <a:solidFill>
                                <a:srgbClr val="C00000"/>
                              </a:solidFill>
                            </a:rPr>
                            <a:t>, </a:t>
                          </a:r>
                          <a:r>
                            <a:rPr lang="en-US" sz="1600" dirty="0" err="1">
                              <a:solidFill>
                                <a:srgbClr val="C00000"/>
                              </a:solidFill>
                            </a:rPr>
                            <a:t>Vadhan</a:t>
                          </a:r>
                          <a:r>
                            <a:rPr lang="en-US" sz="1600" dirty="0">
                              <a:solidFill>
                                <a:srgbClr val="C00000"/>
                              </a:solidFill>
                            </a:rPr>
                            <a:t> 2021]</a:t>
                          </a:r>
                        </a:p>
                      </a:txBody>
                      <a:tcPr anchor="ctr">
                        <a:lnR w="381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51660055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̃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𝑂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unc>
                                      <m:func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b="0" i="0" smtClean="0">
                                            <a:latin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fName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</m:func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⋅</m:t>
                                    </m:r>
                                    <m:func>
                                      <m:func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b="0" i="0" smtClean="0">
                                            <a:latin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  <m:r>
                                              <m:rPr>
                                                <m:lit/>
                                              </m:r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/</m:t>
                                            </m:r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𝜀</m:t>
                                            </m:r>
                                          </m:e>
                                        </m:d>
                                      </m:e>
                                    </m:func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lnL w="381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HSG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Unbounded-width</a:t>
                          </a:r>
                          <a:r>
                            <a:rPr lang="en-US" dirty="0"/>
                            <a:t> 1-accept-vertex </a:t>
                          </a:r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regular</a:t>
                          </a:r>
                          <a:r>
                            <a:rPr lang="en-US" dirty="0"/>
                            <a:t> ROBPs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rgbClr val="C00000"/>
                              </a:solidFill>
                            </a:rPr>
                            <a:t>[Bogdanov, H, </a:t>
                          </a:r>
                          <a:r>
                            <a:rPr lang="en-US" sz="1600" dirty="0" err="1">
                              <a:solidFill>
                                <a:srgbClr val="C00000"/>
                              </a:solidFill>
                            </a:rPr>
                            <a:t>Prakriya</a:t>
                          </a:r>
                          <a:r>
                            <a:rPr lang="en-US" sz="1600" dirty="0">
                              <a:solidFill>
                                <a:srgbClr val="C00000"/>
                              </a:solidFill>
                            </a:rPr>
                            <a:t>, </a:t>
                          </a:r>
                          <a:r>
                            <a:rPr lang="en-US" sz="1600" dirty="0" err="1">
                              <a:solidFill>
                                <a:srgbClr val="C00000"/>
                              </a:solidFill>
                            </a:rPr>
                            <a:t>Pyne</a:t>
                          </a:r>
                          <a:r>
                            <a:rPr lang="en-US" sz="1600" dirty="0">
                              <a:solidFill>
                                <a:srgbClr val="C00000"/>
                              </a:solidFill>
                            </a:rPr>
                            <a:t> 2021]</a:t>
                          </a:r>
                        </a:p>
                      </a:txBody>
                      <a:tcPr anchor="ctr">
                        <a:lnR w="381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val="179137495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̃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𝑂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unc>
                                      <m:func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b="0" i="0" smtClean="0">
                                            <a:latin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fName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</m:func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⋅</m:t>
                                    </m:r>
                                    <m:rad>
                                      <m:radPr>
                                        <m:degHide m:val="on"/>
                                        <m:ctrlP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func>
                                          <m:funcPr>
                                            <m:ctrlPr>
                                              <a:rPr lang="en-US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b="0" i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log</m:t>
                                            </m:r>
                                          </m:fName>
                                          <m:e>
                                            <m:d>
                                              <m:dPr>
                                                <m:ctrlPr>
                                                  <a:rPr lang="en-US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  <m:r>
                                                  <m:rPr>
                                                    <m:lit/>
                                                  </m:rPr>
                                                  <a:rPr lang="en-US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/</m:t>
                                                </m:r>
                                                <m:r>
                                                  <a:rPr lang="en-US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𝜀</m:t>
                                                </m:r>
                                              </m:e>
                                            </m:d>
                                          </m:e>
                                        </m:func>
                                      </m:e>
                                    </m:rad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func>
                                      <m:func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b="0" i="0" smtClean="0">
                                            <a:latin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  <m:r>
                                              <m:rPr>
                                                <m:lit/>
                                              </m:r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/</m:t>
                                            </m:r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𝜀</m:t>
                                            </m:r>
                                          </m:e>
                                        </m:d>
                                      </m:e>
                                    </m:func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lnL w="381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381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HSG</a:t>
                          </a:r>
                        </a:p>
                      </a:txBody>
                      <a:tcPr anchor="ctr">
                        <a:lnB w="381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Polylog-width regular ROBPs</a:t>
                          </a:r>
                        </a:p>
                      </a:txBody>
                      <a:tcPr anchor="ctr">
                        <a:lnB w="381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rgbClr val="C00000"/>
                              </a:solidFill>
                            </a:rPr>
                            <a:t>[Bogdanov, H, </a:t>
                          </a:r>
                          <a:r>
                            <a:rPr lang="en-US" sz="1600" dirty="0" err="1">
                              <a:solidFill>
                                <a:srgbClr val="C00000"/>
                              </a:solidFill>
                            </a:rPr>
                            <a:t>Prakriya</a:t>
                          </a:r>
                          <a:r>
                            <a:rPr lang="en-US" sz="1600" dirty="0">
                              <a:solidFill>
                                <a:srgbClr val="C00000"/>
                              </a:solidFill>
                            </a:rPr>
                            <a:t>, </a:t>
                          </a:r>
                          <a:r>
                            <a:rPr lang="en-US" sz="1600" dirty="0" err="1">
                              <a:solidFill>
                                <a:srgbClr val="C00000"/>
                              </a:solidFill>
                            </a:rPr>
                            <a:t>Pyne</a:t>
                          </a:r>
                          <a:r>
                            <a:rPr lang="en-US" sz="1600" dirty="0">
                              <a:solidFill>
                                <a:srgbClr val="C00000"/>
                              </a:solidFill>
                            </a:rPr>
                            <a:t> 2021]</a:t>
                          </a:r>
                        </a:p>
                      </a:txBody>
                      <a:tcPr anchor="ctr">
                        <a:lnR w="381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81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28209149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5">
                <a:extLst>
                  <a:ext uri="{FF2B5EF4-FFF2-40B4-BE49-F238E27FC236}">
                    <a16:creationId xmlns:a16="http://schemas.microsoft.com/office/drawing/2014/main" id="{97EAEF49-2C1A-41A6-AB8A-A0E75EC5A56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99680126"/>
                  </p:ext>
                </p:extLst>
              </p:nvPr>
            </p:nvGraphicFramePr>
            <p:xfrm>
              <a:off x="180398" y="1286827"/>
              <a:ext cx="11831203" cy="5206048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3480433">
                      <a:extLst>
                        <a:ext uri="{9D8B030D-6E8A-4147-A177-3AD203B41FA5}">
                          <a16:colId xmlns:a16="http://schemas.microsoft.com/office/drawing/2014/main" val="793421519"/>
                        </a:ext>
                      </a:extLst>
                    </a:gridCol>
                    <a:gridCol w="796525">
                      <a:extLst>
                        <a:ext uri="{9D8B030D-6E8A-4147-A177-3AD203B41FA5}">
                          <a16:colId xmlns:a16="http://schemas.microsoft.com/office/drawing/2014/main" val="3325765768"/>
                        </a:ext>
                      </a:extLst>
                    </a:gridCol>
                    <a:gridCol w="3438657">
                      <a:extLst>
                        <a:ext uri="{9D8B030D-6E8A-4147-A177-3AD203B41FA5}">
                          <a16:colId xmlns:a16="http://schemas.microsoft.com/office/drawing/2014/main" val="3346409140"/>
                        </a:ext>
                      </a:extLst>
                    </a:gridCol>
                    <a:gridCol w="4115588">
                      <a:extLst>
                        <a:ext uri="{9D8B030D-6E8A-4147-A177-3AD203B41FA5}">
                          <a16:colId xmlns:a16="http://schemas.microsoft.com/office/drawing/2014/main" val="1989660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Seed length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Type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Model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Reference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504331094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525" t="-69474" r="-241156" b="-7421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PRG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Regular ROBPs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rgbClr val="C00000"/>
                              </a:solidFill>
                            </a:rPr>
                            <a:t>[Braverman, Rao, Raz, </a:t>
                          </a:r>
                          <a:r>
                            <a:rPr lang="en-US" sz="1600" dirty="0" err="1">
                              <a:solidFill>
                                <a:srgbClr val="C00000"/>
                              </a:solidFill>
                            </a:rPr>
                            <a:t>Yehudayoff</a:t>
                          </a:r>
                          <a:r>
                            <a:rPr lang="en-US" sz="1600" dirty="0">
                              <a:solidFill>
                                <a:srgbClr val="C00000"/>
                              </a:solidFill>
                            </a:rPr>
                            <a:t> 2010]</a:t>
                          </a:r>
                        </a:p>
                        <a:p>
                          <a:pPr algn="ctr"/>
                          <a:r>
                            <a:rPr lang="en-US" sz="1600" dirty="0">
                              <a:solidFill>
                                <a:srgbClr val="C00000"/>
                              </a:solidFill>
                            </a:rPr>
                            <a:t>[De 2011]</a:t>
                          </a:r>
                          <a:endParaRPr lang="en-US" sz="16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93078502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525" t="-263934" r="-241156" b="-10557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HSG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Constant-width regular ROBPs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rgbClr val="C00000"/>
                              </a:solidFill>
                            </a:rPr>
                            <a:t>[Braverman, Rao, Raz, </a:t>
                          </a:r>
                          <a:r>
                            <a:rPr lang="en-US" sz="1600" dirty="0" err="1">
                              <a:solidFill>
                                <a:srgbClr val="C00000"/>
                              </a:solidFill>
                            </a:rPr>
                            <a:t>Yehudayoff</a:t>
                          </a:r>
                          <a:r>
                            <a:rPr lang="en-US" sz="1600" dirty="0">
                              <a:solidFill>
                                <a:srgbClr val="C00000"/>
                              </a:solidFill>
                            </a:rPr>
                            <a:t> 2014]</a:t>
                          </a:r>
                          <a:endParaRPr lang="en-US" sz="16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903546565"/>
                      </a:ext>
                    </a:extLst>
                  </a:tr>
                  <a:tr h="8229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525" t="-164444" r="-241156" b="-3770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PRG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Constant-width</a:t>
                          </a:r>
                          <a:br>
                            <a:rPr lang="en-US" dirty="0"/>
                          </a:br>
                          <a:r>
                            <a:rPr lang="en-US" dirty="0"/>
                            <a:t>permutation ROBPs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rgbClr val="C00000"/>
                              </a:solidFill>
                            </a:rPr>
                            <a:t>[Brody, </a:t>
                          </a:r>
                          <a:r>
                            <a:rPr lang="en-US" sz="1600" dirty="0" err="1">
                              <a:solidFill>
                                <a:srgbClr val="C00000"/>
                              </a:solidFill>
                            </a:rPr>
                            <a:t>Verbin</a:t>
                          </a:r>
                          <a:r>
                            <a:rPr lang="en-US" sz="1600" dirty="0">
                              <a:solidFill>
                                <a:srgbClr val="C00000"/>
                              </a:solidFill>
                            </a:rPr>
                            <a:t> 2010]</a:t>
                          </a:r>
                          <a:br>
                            <a:rPr lang="en-US" sz="1600" dirty="0">
                              <a:solidFill>
                                <a:srgbClr val="C00000"/>
                              </a:solidFill>
                            </a:rPr>
                          </a:br>
                          <a:r>
                            <a:rPr lang="en-US" sz="1600" dirty="0">
                              <a:solidFill>
                                <a:srgbClr val="C00000"/>
                              </a:solidFill>
                            </a:rPr>
                            <a:t>[</a:t>
                          </a:r>
                          <a:r>
                            <a:rPr lang="en-US" sz="1600" dirty="0" err="1">
                              <a:solidFill>
                                <a:srgbClr val="C00000"/>
                              </a:solidFill>
                            </a:rPr>
                            <a:t>Koucký</a:t>
                          </a:r>
                          <a:r>
                            <a:rPr lang="en-US" sz="1600" dirty="0">
                              <a:solidFill>
                                <a:srgbClr val="C00000"/>
                              </a:solidFill>
                            </a:rPr>
                            <a:t>, </a:t>
                          </a:r>
                          <a:r>
                            <a:rPr lang="en-US" sz="1600" dirty="0" err="1">
                              <a:solidFill>
                                <a:srgbClr val="C00000"/>
                              </a:solidFill>
                            </a:rPr>
                            <a:t>Nimbhorkar</a:t>
                          </a:r>
                          <a:r>
                            <a:rPr lang="en-US" sz="1600" dirty="0">
                              <a:solidFill>
                                <a:srgbClr val="C00000"/>
                              </a:solidFill>
                            </a:rPr>
                            <a:t>, </a:t>
                          </a:r>
                          <a:r>
                            <a:rPr lang="en-US" sz="1600" dirty="0" err="1">
                              <a:solidFill>
                                <a:srgbClr val="C00000"/>
                              </a:solidFill>
                            </a:rPr>
                            <a:t>Pudlák</a:t>
                          </a:r>
                          <a:r>
                            <a:rPr lang="en-US" sz="1600" dirty="0">
                              <a:solidFill>
                                <a:srgbClr val="C00000"/>
                              </a:solidFill>
                            </a:rPr>
                            <a:t> 2011]</a:t>
                          </a:r>
                          <a:br>
                            <a:rPr lang="en-US" sz="1600" dirty="0">
                              <a:solidFill>
                                <a:srgbClr val="C00000"/>
                              </a:solidFill>
                            </a:rPr>
                          </a:br>
                          <a:r>
                            <a:rPr lang="en-US" sz="1600" dirty="0">
                              <a:solidFill>
                                <a:srgbClr val="C00000"/>
                              </a:solidFill>
                            </a:rPr>
                            <a:t>[De 2011] [Steinke 2012]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633380675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525" t="-340000" r="-241156" b="-38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PRG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Constant-width </a:t>
                          </a:r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arbitrary-order</a:t>
                          </a:r>
                          <a:r>
                            <a:rPr lang="en-US" dirty="0"/>
                            <a:t> permutation ROBPs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rgbClr val="C00000"/>
                              </a:solidFill>
                            </a:rPr>
                            <a:t>[</a:t>
                          </a:r>
                          <a:r>
                            <a:rPr lang="en-US" sz="1600" dirty="0" err="1">
                              <a:solidFill>
                                <a:srgbClr val="C00000"/>
                              </a:solidFill>
                            </a:rPr>
                            <a:t>Reingold</a:t>
                          </a:r>
                          <a:r>
                            <a:rPr lang="en-US" sz="1600" dirty="0">
                              <a:solidFill>
                                <a:srgbClr val="C00000"/>
                              </a:solidFill>
                            </a:rPr>
                            <a:t>, Steinke, </a:t>
                          </a:r>
                          <a:r>
                            <a:rPr lang="en-US" sz="1600" dirty="0" err="1">
                              <a:solidFill>
                                <a:srgbClr val="C00000"/>
                              </a:solidFill>
                            </a:rPr>
                            <a:t>Vadhan</a:t>
                          </a:r>
                          <a:r>
                            <a:rPr lang="en-US" sz="1600" dirty="0">
                              <a:solidFill>
                                <a:srgbClr val="C00000"/>
                              </a:solidFill>
                            </a:rPr>
                            <a:t> 2013] [Chattopadhyay, </a:t>
                          </a:r>
                          <a:r>
                            <a:rPr lang="en-US" sz="1600" dirty="0" err="1">
                              <a:solidFill>
                                <a:srgbClr val="C00000"/>
                              </a:solidFill>
                            </a:rPr>
                            <a:t>Hatami</a:t>
                          </a:r>
                          <a:r>
                            <a:rPr lang="en-US" sz="1600" dirty="0">
                              <a:solidFill>
                                <a:srgbClr val="C00000"/>
                              </a:solidFill>
                            </a:rPr>
                            <a:t>, Hosseini, Lovett 2018]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62031155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B w="381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525" t="-440000" r="-241156" b="-28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PRG</a:t>
                          </a:r>
                        </a:p>
                      </a:txBody>
                      <a:tcPr anchor="ctr">
                        <a:lnB w="381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Unbounded-width</a:t>
                          </a:r>
                          <a:r>
                            <a:rPr lang="en-US" dirty="0"/>
                            <a:t> 1-accept-vertex permutation ROBPs</a:t>
                          </a:r>
                        </a:p>
                      </a:txBody>
                      <a:tcPr anchor="ctr">
                        <a:lnB w="381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rgbClr val="C00000"/>
                              </a:solidFill>
                            </a:rPr>
                            <a:t>[H, </a:t>
                          </a:r>
                          <a:r>
                            <a:rPr lang="en-US" sz="1600" dirty="0" err="1">
                              <a:solidFill>
                                <a:srgbClr val="C00000"/>
                              </a:solidFill>
                            </a:rPr>
                            <a:t>Pyne</a:t>
                          </a:r>
                          <a:r>
                            <a:rPr lang="en-US" sz="1600" dirty="0">
                              <a:solidFill>
                                <a:srgbClr val="C00000"/>
                              </a:solidFill>
                            </a:rPr>
                            <a:t>, </a:t>
                          </a:r>
                          <a:r>
                            <a:rPr lang="en-US" sz="1600" dirty="0" err="1">
                              <a:solidFill>
                                <a:srgbClr val="C00000"/>
                              </a:solidFill>
                            </a:rPr>
                            <a:t>Vadhan</a:t>
                          </a:r>
                          <a:r>
                            <a:rPr lang="en-US" sz="1600" dirty="0">
                              <a:solidFill>
                                <a:srgbClr val="C00000"/>
                              </a:solidFill>
                            </a:rPr>
                            <a:t> 2021]</a:t>
                          </a:r>
                        </a:p>
                      </a:txBody>
                      <a:tcPr anchor="ctr">
                        <a:lnB w="381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78615616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81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81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525" t="-540000" r="-241156" b="-18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WPRG</a:t>
                          </a:r>
                        </a:p>
                      </a:txBody>
                      <a:tcPr anchor="ctr">
                        <a:lnT w="381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Unbounded-width</a:t>
                          </a:r>
                          <a:r>
                            <a:rPr lang="en-US" dirty="0"/>
                            <a:t> 1-accept-vertex permutation ROBPs</a:t>
                          </a:r>
                        </a:p>
                      </a:txBody>
                      <a:tcPr anchor="ctr">
                        <a:lnT w="381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rgbClr val="C00000"/>
                              </a:solidFill>
                            </a:rPr>
                            <a:t>[</a:t>
                          </a:r>
                          <a:r>
                            <a:rPr lang="en-US" sz="1600" dirty="0" err="1">
                              <a:solidFill>
                                <a:srgbClr val="C00000"/>
                              </a:solidFill>
                            </a:rPr>
                            <a:t>Pyne</a:t>
                          </a:r>
                          <a:r>
                            <a:rPr lang="en-US" sz="1600" dirty="0">
                              <a:solidFill>
                                <a:srgbClr val="C00000"/>
                              </a:solidFill>
                            </a:rPr>
                            <a:t>, </a:t>
                          </a:r>
                          <a:r>
                            <a:rPr lang="en-US" sz="1600" dirty="0" err="1">
                              <a:solidFill>
                                <a:srgbClr val="C00000"/>
                              </a:solidFill>
                            </a:rPr>
                            <a:t>Vadhan</a:t>
                          </a:r>
                          <a:r>
                            <a:rPr lang="en-US" sz="1600" dirty="0">
                              <a:solidFill>
                                <a:srgbClr val="C00000"/>
                              </a:solidFill>
                            </a:rPr>
                            <a:t> 2021]</a:t>
                          </a:r>
                        </a:p>
                      </a:txBody>
                      <a:tcPr anchor="ctr">
                        <a:lnR w="381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516600552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81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2"/>
                          <a:stretch>
                            <a:fillRect l="-525" t="-633962" r="-241156" b="-8301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HSG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Unbounded-width</a:t>
                          </a:r>
                          <a:r>
                            <a:rPr lang="en-US" dirty="0"/>
                            <a:t> 1-accept-vertex </a:t>
                          </a:r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regular</a:t>
                          </a:r>
                          <a:r>
                            <a:rPr lang="en-US" dirty="0"/>
                            <a:t> ROBPs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rgbClr val="C00000"/>
                              </a:solidFill>
                            </a:rPr>
                            <a:t>[Bogdanov, H, </a:t>
                          </a:r>
                          <a:r>
                            <a:rPr lang="en-US" sz="1600" dirty="0" err="1">
                              <a:solidFill>
                                <a:srgbClr val="C00000"/>
                              </a:solidFill>
                            </a:rPr>
                            <a:t>Prakriya</a:t>
                          </a:r>
                          <a:r>
                            <a:rPr lang="en-US" sz="1600" dirty="0">
                              <a:solidFill>
                                <a:srgbClr val="C00000"/>
                              </a:solidFill>
                            </a:rPr>
                            <a:t>, </a:t>
                          </a:r>
                          <a:r>
                            <a:rPr lang="en-US" sz="1600" dirty="0" err="1">
                              <a:solidFill>
                                <a:srgbClr val="C00000"/>
                              </a:solidFill>
                            </a:rPr>
                            <a:t>Pyne</a:t>
                          </a:r>
                          <a:r>
                            <a:rPr lang="en-US" sz="1600" dirty="0">
                              <a:solidFill>
                                <a:srgbClr val="C00000"/>
                              </a:solidFill>
                            </a:rPr>
                            <a:t> 2021]</a:t>
                          </a:r>
                        </a:p>
                      </a:txBody>
                      <a:tcPr anchor="ctr">
                        <a:lnR w="381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val="1791374950"/>
                      </a:ext>
                    </a:extLst>
                  </a:tr>
                  <a:tr h="50196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81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381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525" t="-948780" r="-241156" b="-73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HSG</a:t>
                          </a:r>
                        </a:p>
                      </a:txBody>
                      <a:tcPr anchor="ctr">
                        <a:lnB w="381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Polylog-width regular ROBPs</a:t>
                          </a:r>
                        </a:p>
                      </a:txBody>
                      <a:tcPr anchor="ctr">
                        <a:lnB w="381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rgbClr val="C00000"/>
                              </a:solidFill>
                            </a:rPr>
                            <a:t>[Bogdanov, H, </a:t>
                          </a:r>
                          <a:r>
                            <a:rPr lang="en-US" sz="1600" dirty="0" err="1">
                              <a:solidFill>
                                <a:srgbClr val="C00000"/>
                              </a:solidFill>
                            </a:rPr>
                            <a:t>Prakriya</a:t>
                          </a:r>
                          <a:r>
                            <a:rPr lang="en-US" sz="1600" dirty="0">
                              <a:solidFill>
                                <a:srgbClr val="C00000"/>
                              </a:solidFill>
                            </a:rPr>
                            <a:t>, </a:t>
                          </a:r>
                          <a:r>
                            <a:rPr lang="en-US" sz="1600" dirty="0" err="1">
                              <a:solidFill>
                                <a:srgbClr val="C00000"/>
                              </a:solidFill>
                            </a:rPr>
                            <a:t>Pyne</a:t>
                          </a:r>
                          <a:r>
                            <a:rPr lang="en-US" sz="1600" dirty="0">
                              <a:solidFill>
                                <a:srgbClr val="C00000"/>
                              </a:solidFill>
                            </a:rPr>
                            <a:t> 2021]</a:t>
                          </a:r>
                        </a:p>
                      </a:txBody>
                      <a:tcPr anchor="ctr">
                        <a:lnR w="381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81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282091491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4F66CC0C-7764-4971-9511-F41FD862CB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119" y="1759873"/>
            <a:ext cx="1920314" cy="36645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BC54CAE-0829-4091-A498-8A3E95CFB0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6993" y="3612057"/>
            <a:ext cx="1893440" cy="32522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06F0F9E-D64D-43B2-B5C2-96CC61F146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3942" y="4237264"/>
            <a:ext cx="1899966" cy="33740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735B728-2372-44DC-9511-9F8DEC89E2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4865" y="4815955"/>
            <a:ext cx="3266426" cy="48401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3D153A7-59E0-42D6-AB17-A02843C08C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8095" y="5486753"/>
            <a:ext cx="1899966" cy="33740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5C31E10-7660-4044-9C91-C400E1B9A6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8876" y="6032921"/>
            <a:ext cx="3210282" cy="429487"/>
          </a:xfrm>
          <a:prstGeom prst="rect">
            <a:avLst/>
          </a:prstGeom>
        </p:spPr>
      </p:pic>
      <p:sp>
        <p:nvSpPr>
          <p:cNvPr id="6" name="Thought Bubble: Cloud 5">
            <a:extLst>
              <a:ext uri="{FF2B5EF4-FFF2-40B4-BE49-F238E27FC236}">
                <a16:creationId xmlns:a16="http://schemas.microsoft.com/office/drawing/2014/main" id="{497D875A-2F60-49FB-ABE1-D6C1449E5BA6}"/>
              </a:ext>
            </a:extLst>
          </p:cNvPr>
          <p:cNvSpPr/>
          <p:nvPr/>
        </p:nvSpPr>
        <p:spPr>
          <a:xfrm>
            <a:off x="454456" y="2075917"/>
            <a:ext cx="6173670" cy="1728094"/>
          </a:xfrm>
          <a:prstGeom prst="cloudCallout">
            <a:avLst>
              <a:gd name="adj1" fmla="val -24909"/>
              <a:gd name="adj2" fmla="val 72499"/>
            </a:avLst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For </a:t>
            </a:r>
            <a:r>
              <a:rPr lang="en-US" dirty="0">
                <a:solidFill>
                  <a:schemeClr val="accent1"/>
                </a:solidFill>
              </a:rPr>
              <a:t>permutation</a:t>
            </a:r>
            <a:r>
              <a:rPr lang="en-US" dirty="0">
                <a:solidFill>
                  <a:schemeClr val="tx1"/>
                </a:solidFill>
              </a:rPr>
              <a:t> ROBPs, can beat Nisan’s seed length in </a:t>
            </a:r>
            <a:r>
              <a:rPr lang="en-US" dirty="0">
                <a:solidFill>
                  <a:schemeClr val="accent1"/>
                </a:solidFill>
              </a:rPr>
              <a:t>all parameter regimes </a:t>
            </a:r>
            <a:r>
              <a:rPr lang="en-US" dirty="0">
                <a:solidFill>
                  <a:schemeClr val="tx1"/>
                </a:solidFill>
              </a:rPr>
              <a:t>except some extreme cases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hought Bubble: Cloud 6">
                <a:extLst>
                  <a:ext uri="{FF2B5EF4-FFF2-40B4-BE49-F238E27FC236}">
                    <a16:creationId xmlns:a16="http://schemas.microsoft.com/office/drawing/2014/main" id="{D0260E74-7FB2-462B-B20D-C12D108E17B2}"/>
                  </a:ext>
                </a:extLst>
              </p:cNvPr>
              <p:cNvSpPr/>
              <p:nvPr/>
            </p:nvSpPr>
            <p:spPr>
              <a:xfrm>
                <a:off x="5991224" y="1943100"/>
                <a:ext cx="6200775" cy="1933575"/>
              </a:xfrm>
              <a:prstGeom prst="cloudCallout">
                <a:avLst>
                  <a:gd name="adj1" fmla="val -27712"/>
                  <a:gd name="adj2" fmla="val 70177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For </a:t>
                </a:r>
                <a:r>
                  <a:rPr lang="en-US" dirty="0">
                    <a:solidFill>
                      <a:schemeClr val="accent1"/>
                    </a:solidFill>
                  </a:rPr>
                  <a:t>regular</a:t>
                </a:r>
                <a:r>
                  <a:rPr lang="en-US" dirty="0">
                    <a:solidFill>
                      <a:schemeClr val="tx1"/>
                    </a:solidFill>
                  </a:rPr>
                  <a:t> ROBPs with 1 accept vertex, can beat Nisan’s seed length in all parameter regimes except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func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Θ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m:rPr>
                                      <m:lit/>
                                    </m:r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/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𝜀</m:t>
                                  </m:r>
                                </m:e>
                              </m:d>
                            </m:e>
                          </m:func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Ω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func>
                        </m:e>
                      </m:d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7" name="Thought Bubble: Cloud 6">
                <a:extLst>
                  <a:ext uri="{FF2B5EF4-FFF2-40B4-BE49-F238E27FC236}">
                    <a16:creationId xmlns:a16="http://schemas.microsoft.com/office/drawing/2014/main" id="{D0260E74-7FB2-462B-B20D-C12D108E17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1224" y="1943100"/>
                <a:ext cx="6200775" cy="1933575"/>
              </a:xfrm>
              <a:prstGeom prst="cloudCallout">
                <a:avLst>
                  <a:gd name="adj1" fmla="val -27712"/>
                  <a:gd name="adj2" fmla="val 70177"/>
                </a:avLst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07782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>
            <a:extLst>
              <a:ext uri="{FF2B5EF4-FFF2-40B4-BE49-F238E27FC236}">
                <a16:creationId xmlns:a16="http://schemas.microsoft.com/office/drawing/2014/main" id="{53C47684-7104-428F-9950-09DDBA9033B9}"/>
              </a:ext>
            </a:extLst>
          </p:cNvPr>
          <p:cNvSpPr/>
          <p:nvPr/>
        </p:nvSpPr>
        <p:spPr>
          <a:xfrm>
            <a:off x="3483864" y="990721"/>
            <a:ext cx="5605272" cy="2079057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 w="254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1D5EAD-82A2-477B-AFA0-A1F32E0521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462" y="-110554"/>
            <a:ext cx="10872788" cy="1325563"/>
          </a:xfrm>
        </p:spPr>
        <p:txBody>
          <a:bodyPr/>
          <a:lstStyle/>
          <a:p>
            <a:r>
              <a:rPr lang="en-US" dirty="0"/>
              <a:t>Why care about permutation &amp; regular ROBPs?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83F5BF0-8687-451C-ADA9-80EF4E05CDBE}"/>
              </a:ext>
            </a:extLst>
          </p:cNvPr>
          <p:cNvSpPr/>
          <p:nvPr/>
        </p:nvSpPr>
        <p:spPr>
          <a:xfrm>
            <a:off x="7379208" y="1326161"/>
            <a:ext cx="1709928" cy="1408176"/>
          </a:xfrm>
          <a:prstGeom prst="ellipse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Monotone ROBPs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34B8C1D-FB2F-4009-8045-AFD504FB1393}"/>
              </a:ext>
            </a:extLst>
          </p:cNvPr>
          <p:cNvSpPr/>
          <p:nvPr/>
        </p:nvSpPr>
        <p:spPr>
          <a:xfrm>
            <a:off x="3483864" y="1326161"/>
            <a:ext cx="1709928" cy="1408176"/>
          </a:xfrm>
          <a:prstGeom prst="ellipse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Permutation ROBPs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C3B335F-35C9-465D-BC4A-613CE3C65EFC}"/>
              </a:ext>
            </a:extLst>
          </p:cNvPr>
          <p:cNvSpPr/>
          <p:nvPr/>
        </p:nvSpPr>
        <p:spPr>
          <a:xfrm>
            <a:off x="3483864" y="991402"/>
            <a:ext cx="5605272" cy="2079057"/>
          </a:xfrm>
          <a:prstGeom prst="ellipse">
            <a:avLst/>
          </a:prstGeom>
          <a:noFill/>
          <a:ln w="254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ROBPs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296D18C-4062-4BA4-AF9E-976E3A313E38}"/>
              </a:ext>
            </a:extLst>
          </p:cNvPr>
          <p:cNvSpPr/>
          <p:nvPr/>
        </p:nvSpPr>
        <p:spPr>
          <a:xfrm>
            <a:off x="3599847" y="1106905"/>
            <a:ext cx="5361273" cy="1846608"/>
          </a:xfrm>
          <a:prstGeom prst="ellipse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5A783A5-7295-4E47-BF43-8D9093D71C82}"/>
              </a:ext>
            </a:extLst>
          </p:cNvPr>
          <p:cNvSpPr txBox="1"/>
          <p:nvPr/>
        </p:nvSpPr>
        <p:spPr>
          <a:xfrm>
            <a:off x="1414431" y="1359283"/>
            <a:ext cx="2069434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400" dirty="0"/>
              <a:t>🔧</a:t>
            </a:r>
            <a:br>
              <a:rPr lang="en-US" dirty="0"/>
            </a:br>
            <a:r>
              <a:rPr lang="en-US" dirty="0"/>
              <a:t>INW generator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95CE28C-D1D6-4BCB-9122-34C975E9F65C}"/>
              </a:ext>
            </a:extLst>
          </p:cNvPr>
          <p:cNvSpPr txBox="1"/>
          <p:nvPr/>
        </p:nvSpPr>
        <p:spPr>
          <a:xfrm>
            <a:off x="9067642" y="1397083"/>
            <a:ext cx="2078894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🔨</a:t>
            </a:r>
            <a:br>
              <a:rPr lang="en-US" dirty="0"/>
            </a:br>
            <a:r>
              <a:rPr lang="en-US" dirty="0"/>
              <a:t>Iterated restrictions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3198FBC-499A-4551-86BE-700976C14B2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32005" y="3252533"/>
                <a:ext cx="10706100" cy="2001043"/>
              </a:xfrm>
            </p:spPr>
            <p:txBody>
              <a:bodyPr/>
              <a:lstStyle/>
              <a:p>
                <a:pPr>
                  <a:lnSpc>
                    <a:spcPct val="110000"/>
                  </a:lnSpc>
                </a:pPr>
                <a:r>
                  <a:rPr lang="en-US" dirty="0"/>
                  <a:t>🛠️ Can we </a:t>
                </a:r>
                <a:r>
                  <a:rPr lang="en-US" dirty="0">
                    <a:solidFill>
                      <a:schemeClr val="accent1"/>
                    </a:solidFill>
                  </a:rPr>
                  <a:t>combine</a:t>
                </a:r>
                <a:r>
                  <a:rPr lang="en-US" dirty="0"/>
                  <a:t> these two sets of techniques to design a PRG for </a:t>
                </a:r>
                <a:r>
                  <a:rPr lang="en-US" dirty="0">
                    <a:solidFill>
                      <a:schemeClr val="accent1"/>
                    </a:solidFill>
                  </a:rPr>
                  <a:t>constant-width ROBPs</a:t>
                </a:r>
                <a:r>
                  <a:rPr lang="en-US" dirty="0"/>
                  <a:t> with seed length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</m:acc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dirty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r>
                  <a:rPr lang="en-US" dirty="0"/>
                  <a:t>?</a:t>
                </a:r>
              </a:p>
              <a:p>
                <a:pPr>
                  <a:lnSpc>
                    <a:spcPct val="110000"/>
                  </a:lnSpc>
                </a:pPr>
                <a:r>
                  <a:rPr lang="en-US" dirty="0"/>
                  <a:t>For the </a:t>
                </a:r>
                <a:r>
                  <a:rPr lang="en-US" dirty="0">
                    <a:solidFill>
                      <a:schemeClr val="accent1"/>
                    </a:solidFill>
                  </a:rPr>
                  <a:t>width-3</a:t>
                </a:r>
                <a:r>
                  <a:rPr lang="en-US" dirty="0"/>
                  <a:t> case, the answer is yes!</a:t>
                </a:r>
                <a:endParaRPr lang="en-US" sz="2000" dirty="0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3198FBC-499A-4551-86BE-700976C14B2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32005" y="3252533"/>
                <a:ext cx="10706100" cy="2001043"/>
              </a:xfrm>
              <a:blipFill>
                <a:blip r:embed="rId2"/>
                <a:stretch>
                  <a:fillRect l="-1024" t="-30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95610B7-6F9D-4CD6-8B9C-D01BB79E8956}"/>
                  </a:ext>
                </a:extLst>
              </p:cNvPr>
              <p:cNvSpPr txBox="1"/>
              <p:nvPr/>
            </p:nvSpPr>
            <p:spPr>
              <a:xfrm>
                <a:off x="904875" y="4991037"/>
                <a:ext cx="10382250" cy="165231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38100">
                <a:solidFill>
                  <a:schemeClr val="accent1"/>
                </a:solidFill>
              </a:ln>
            </p:spPr>
            <p:txBody>
              <a:bodyPr wrap="square" bIns="182880" rtlCol="0">
                <a:spAutoFit/>
              </a:bodyPr>
              <a:lstStyle/>
              <a:p>
                <a:pPr algn="ctr">
                  <a:lnSpc>
                    <a:spcPct val="150000"/>
                  </a:lnSpc>
                  <a:buClr>
                    <a:schemeClr val="tx1"/>
                  </a:buClr>
                </a:pPr>
                <a:r>
                  <a:rPr lang="en-US" dirty="0">
                    <a:solidFill>
                      <a:srgbClr val="C00000"/>
                    </a:solidFill>
                  </a:rPr>
                  <a:t>[</a:t>
                </a:r>
                <a:r>
                  <a:rPr lang="en-US" dirty="0" err="1">
                    <a:solidFill>
                      <a:srgbClr val="C00000"/>
                    </a:solidFill>
                  </a:rPr>
                  <a:t>Meka</a:t>
                </a:r>
                <a:r>
                  <a:rPr lang="en-US" dirty="0">
                    <a:solidFill>
                      <a:srgbClr val="C00000"/>
                    </a:solidFill>
                  </a:rPr>
                  <a:t>, </a:t>
                </a:r>
                <a:r>
                  <a:rPr lang="en-US" dirty="0" err="1">
                    <a:solidFill>
                      <a:srgbClr val="C00000"/>
                    </a:solidFill>
                  </a:rPr>
                  <a:t>Reingold</a:t>
                </a:r>
                <a:r>
                  <a:rPr lang="en-US" dirty="0">
                    <a:solidFill>
                      <a:srgbClr val="C00000"/>
                    </a:solidFill>
                  </a:rPr>
                  <a:t>, Tal 2019]</a:t>
                </a:r>
                <a:endParaRPr lang="en-US" sz="2500" b="1" dirty="0"/>
              </a:p>
              <a:p>
                <a:pPr algn="ctr">
                  <a:lnSpc>
                    <a:spcPct val="120000"/>
                  </a:lnSpc>
                  <a:buClr>
                    <a:schemeClr val="tx1"/>
                  </a:buClr>
                </a:pPr>
                <a:r>
                  <a:rPr lang="en-US" sz="2800" b="1" dirty="0"/>
                  <a:t>Theorem</a:t>
                </a:r>
                <a:r>
                  <a:rPr lang="en-US" sz="2800" dirty="0"/>
                  <a:t>: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∃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 explicit PRG for width-3 ROBPs with seed length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</m:acc>
                    <m:d>
                      <m:dPr>
                        <m:ctrlPr>
                          <a:rPr lang="en-US" sz="2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sz="28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800" b="0" i="0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sz="28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  <m:r>
                          <a:rPr lang="en-US" sz="2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func>
                          <m:funcPr>
                            <m:ctrlPr>
                              <a:rPr lang="en-US" sz="28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800" b="0" i="0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8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m:rPr>
                                    <m:lit/>
                                  </m:rPr>
                                  <a:rPr lang="en-US" sz="28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US" sz="28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</m:d>
                          </m:e>
                        </m:func>
                      </m:e>
                    </m:d>
                  </m:oMath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95610B7-6F9D-4CD6-8B9C-D01BB79E89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875" y="4991037"/>
                <a:ext cx="10382250" cy="165231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56226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8" grpId="0" animBg="1"/>
      <p:bldP spid="10" grpId="0" animBg="1"/>
      <p:bldP spid="7" grpId="0" animBg="1"/>
      <p:bldP spid="12" grpId="0" animBg="1"/>
      <p:bldP spid="13" grpId="0"/>
      <p:bldP spid="14" grpId="0"/>
      <p:bldP spid="1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AD279E-DB16-4DDC-8BB3-D3A877EC3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186" y="319324"/>
            <a:ext cx="10515600" cy="1325563"/>
          </a:xfrm>
        </p:spPr>
        <p:txBody>
          <a:bodyPr/>
          <a:lstStyle/>
          <a:p>
            <a:r>
              <a:rPr lang="en-US" dirty="0"/>
              <a:t>Power of randomness?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4AA4283-314E-4EFE-819B-32291E1DA70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50299" y="2045261"/>
                <a:ext cx="9944834" cy="5395133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  <a:buClr>
                    <a:schemeClr val="tx1"/>
                  </a:buClr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1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BPSPACE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lit/>
                      </m:rPr>
                      <a:rPr lang="en-US" i="1">
                        <a:latin typeface="Cambria Math" panose="02040503050406030204" pitchFamily="18" charset="0"/>
                      </a:rPr>
                      <m:t>{</m:t>
                    </m:r>
                    <m:r>
                      <m:rPr>
                        <m:nor/>
                      </m:rPr>
                      <a:rPr lang="en-US">
                        <a:latin typeface="Cambria Math" panose="02040503050406030204" pitchFamily="18" charset="0"/>
                      </a:rPr>
                      <m:t>languages</m:t>
                    </m:r>
                    <m:r>
                      <m:rPr>
                        <m:nor/>
                      </m:rPr>
                      <a:rPr lang="en-US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>
                        <a:latin typeface="Cambria Math" panose="02040503050406030204" pitchFamily="18" charset="0"/>
                      </a:rPr>
                      <m:t>that</m:t>
                    </m:r>
                    <m:r>
                      <m:rPr>
                        <m:nor/>
                      </m:rPr>
                      <a:rPr lang="en-US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>
                        <a:latin typeface="Cambria Math" panose="02040503050406030204" pitchFamily="18" charset="0"/>
                      </a:rPr>
                      <m:t>can</m:t>
                    </m:r>
                    <m:r>
                      <m:rPr>
                        <m:nor/>
                      </m:rPr>
                      <a:rPr lang="en-US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>
                        <a:latin typeface="Cambria Math" panose="02040503050406030204" pitchFamily="18" charset="0"/>
                      </a:rPr>
                      <m:t>be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decided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by</m:t>
                    </m:r>
                  </m:oMath>
                </a14:m>
                <a:br>
                  <a:rPr lang="en-US" b="0" i="0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randomized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algorithms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that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use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bits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of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space</m:t>
                    </m:r>
                  </m:oMath>
                </a14:m>
                <a:br>
                  <a:rPr lang="en-US" b="0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and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always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halt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with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two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-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sided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error</m:t>
                    </m:r>
                    <m:r>
                      <m:rPr>
                        <m:lit/>
                      </m:rP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b="1" dirty="0"/>
              </a:p>
              <a:p>
                <a:pPr>
                  <a:lnSpc>
                    <a:spcPct val="150000"/>
                  </a:lnSpc>
                  <a:buClr>
                    <a:schemeClr val="tx1"/>
                  </a:buClr>
                </a:pPr>
                <a:r>
                  <a:rPr lang="en-US" b="1" dirty="0"/>
                  <a:t>Conjecture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endParaRPr lang="en-US" b="0" dirty="0"/>
              </a:p>
              <a:p>
                <a:pPr marL="0" indent="0">
                  <a:lnSpc>
                    <a:spcPct val="150000"/>
                  </a:lnSpc>
                  <a:buClr>
                    <a:schemeClr val="tx1"/>
                  </a:buClr>
                  <a:buNone/>
                </a:pPr>
                <a:r>
                  <a:rPr lang="en-US" b="1" dirty="0"/>
                  <a:t> 	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1" i="0" smtClean="0">
                        <a:latin typeface="Cambria Math" panose="02040503050406030204" pitchFamily="18" charset="0"/>
                      </a:rPr>
                      <m:t>DSPACE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b="1" i="0" smtClean="0">
                        <a:latin typeface="Cambria Math" panose="02040503050406030204" pitchFamily="18" charset="0"/>
                      </a:rPr>
                      <m:t>BPSPACE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>
                  <a:lnSpc>
                    <a:spcPct val="150000"/>
                  </a:lnSpc>
                  <a:buClr>
                    <a:schemeClr val="tx1"/>
                  </a:buClr>
                </a:pPr>
                <a:r>
                  <a:rPr lang="en-US" dirty="0"/>
                  <a:t>“</a:t>
                </a:r>
                <a:r>
                  <a:rPr lang="en-US" dirty="0">
                    <a:solidFill>
                      <a:schemeClr val="accent1"/>
                    </a:solidFill>
                  </a:rPr>
                  <a:t>Randomness is not necessary</a:t>
                </a:r>
                <a:r>
                  <a:rPr lang="en-US" dirty="0"/>
                  <a:t> for space-efficient computation”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4AA4283-314E-4EFE-819B-32291E1DA70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0299" y="2045261"/>
                <a:ext cx="9944834" cy="5395133"/>
              </a:xfrm>
              <a:blipFill>
                <a:blip r:embed="rId3"/>
                <a:stretch>
                  <a:fillRect l="-1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3" name="Group 32">
            <a:extLst>
              <a:ext uri="{FF2B5EF4-FFF2-40B4-BE49-F238E27FC236}">
                <a16:creationId xmlns:a16="http://schemas.microsoft.com/office/drawing/2014/main" id="{76C19C92-0366-43DB-9A76-086515BAF87D}"/>
              </a:ext>
            </a:extLst>
          </p:cNvPr>
          <p:cNvGrpSpPr/>
          <p:nvPr/>
        </p:nvGrpSpPr>
        <p:grpSpPr>
          <a:xfrm>
            <a:off x="6023315" y="-164714"/>
            <a:ext cx="6312267" cy="4975138"/>
            <a:chOff x="5995237" y="365125"/>
            <a:chExt cx="6312267" cy="4975138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5B7F492D-A5AA-4531-9D72-AE9618BFF83C}"/>
                </a:ext>
              </a:extLst>
            </p:cNvPr>
            <p:cNvGrpSpPr/>
            <p:nvPr/>
          </p:nvGrpSpPr>
          <p:grpSpPr>
            <a:xfrm>
              <a:off x="8563450" y="365125"/>
              <a:ext cx="3744054" cy="4975138"/>
              <a:chOff x="8379970" y="690716"/>
              <a:chExt cx="3744054" cy="4975138"/>
            </a:xfrm>
          </p:grpSpPr>
          <p:pic>
            <p:nvPicPr>
              <p:cNvPr id="41" name="Picture 40" descr="Trash can">
                <a:extLst>
                  <a:ext uri="{FF2B5EF4-FFF2-40B4-BE49-F238E27FC236}">
                    <a16:creationId xmlns:a16="http://schemas.microsoft.com/office/drawing/2014/main" id="{6C41DE5D-DA75-4DC7-A5DB-F25F3C87DC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495663" y="1980682"/>
                <a:ext cx="3628361" cy="3685172"/>
              </a:xfrm>
              <a:prstGeom prst="rect">
                <a:avLst/>
              </a:prstGeom>
            </p:spPr>
          </p:pic>
          <p:sp>
            <p:nvSpPr>
              <p:cNvPr id="42" name="Arrow: Bent 41">
                <a:extLst>
                  <a:ext uri="{FF2B5EF4-FFF2-40B4-BE49-F238E27FC236}">
                    <a16:creationId xmlns:a16="http://schemas.microsoft.com/office/drawing/2014/main" id="{53BAA37F-C2D3-4751-B80D-91C19B9D46D9}"/>
                  </a:ext>
                </a:extLst>
              </p:cNvPr>
              <p:cNvSpPr/>
              <p:nvPr/>
            </p:nvSpPr>
            <p:spPr>
              <a:xfrm rot="3568272">
                <a:off x="8356168" y="714518"/>
                <a:ext cx="1857046" cy="1809441"/>
              </a:xfrm>
              <a:prstGeom prst="bentArrow">
                <a:avLst>
                  <a:gd name="adj1" fmla="val 24704"/>
                  <a:gd name="adj2" fmla="val 25000"/>
                  <a:gd name="adj3" fmla="val 25000"/>
                  <a:gd name="adj4" fmla="val 77631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35" name="Picture 34" descr="A close up of a coin&#10;&#10;Description automatically generated">
              <a:extLst>
                <a:ext uri="{FF2B5EF4-FFF2-40B4-BE49-F238E27FC236}">
                  <a16:creationId xmlns:a16="http://schemas.microsoft.com/office/drawing/2014/main" id="{5364028E-810D-472C-A2B2-2AEA290CACF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11692" y="1545639"/>
              <a:ext cx="951809" cy="951809"/>
            </a:xfrm>
            <a:prstGeom prst="rect">
              <a:avLst/>
            </a:prstGeom>
          </p:spPr>
        </p:pic>
        <p:pic>
          <p:nvPicPr>
            <p:cNvPr id="36" name="Picture 35" descr="A black and white photo of a coin&#10;&#10;Description automatically generated">
              <a:extLst>
                <a:ext uri="{FF2B5EF4-FFF2-40B4-BE49-F238E27FC236}">
                  <a16:creationId xmlns:a16="http://schemas.microsoft.com/office/drawing/2014/main" id="{C76DAA92-BF6F-40BE-96F1-AED002E271E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95237" y="1047660"/>
              <a:ext cx="951810" cy="951810"/>
            </a:xfrm>
            <a:prstGeom prst="rect">
              <a:avLst/>
            </a:prstGeom>
          </p:spPr>
        </p:pic>
        <p:pic>
          <p:nvPicPr>
            <p:cNvPr id="37" name="Picture 36" descr="A black and white photo of a coin&#10;&#10;Description automatically generated">
              <a:extLst>
                <a:ext uri="{FF2B5EF4-FFF2-40B4-BE49-F238E27FC236}">
                  <a16:creationId xmlns:a16="http://schemas.microsoft.com/office/drawing/2014/main" id="{42A0C104-94F5-46D7-BDDA-C0B70D2A371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17025" y="549682"/>
              <a:ext cx="951810" cy="951810"/>
            </a:xfrm>
            <a:prstGeom prst="rect">
              <a:avLst/>
            </a:prstGeom>
          </p:spPr>
        </p:pic>
        <p:pic>
          <p:nvPicPr>
            <p:cNvPr id="38" name="Picture 37" descr="A close up of a coin&#10;&#10;Description automatically generated">
              <a:extLst>
                <a:ext uri="{FF2B5EF4-FFF2-40B4-BE49-F238E27FC236}">
                  <a16:creationId xmlns:a16="http://schemas.microsoft.com/office/drawing/2014/main" id="{2DCDC9D3-3594-4892-96E1-8109DDBB333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47041" y="1069734"/>
              <a:ext cx="951809" cy="951809"/>
            </a:xfrm>
            <a:prstGeom prst="rect">
              <a:avLst/>
            </a:prstGeom>
          </p:spPr>
        </p:pic>
        <p:pic>
          <p:nvPicPr>
            <p:cNvPr id="39" name="Picture 38" descr="A close up of a coin&#10;&#10;Description automatically generated">
              <a:extLst>
                <a:ext uri="{FF2B5EF4-FFF2-40B4-BE49-F238E27FC236}">
                  <a16:creationId xmlns:a16="http://schemas.microsoft.com/office/drawing/2014/main" id="{A9458409-5DDA-42AE-839C-1988C33459D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81197" y="1504477"/>
              <a:ext cx="951809" cy="951809"/>
            </a:xfrm>
            <a:prstGeom prst="rect">
              <a:avLst/>
            </a:prstGeom>
          </p:spPr>
        </p:pic>
        <p:pic>
          <p:nvPicPr>
            <p:cNvPr id="40" name="Picture 39" descr="A black and white photo of a coin&#10;&#10;Description automatically generated">
              <a:extLst>
                <a:ext uri="{FF2B5EF4-FFF2-40B4-BE49-F238E27FC236}">
                  <a16:creationId xmlns:a16="http://schemas.microsoft.com/office/drawing/2014/main" id="{F4CCA2F8-EC7D-485A-AF4E-193469F37A6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58294" y="999292"/>
              <a:ext cx="951810" cy="951810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356709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4C37A-1674-4FDB-9427-674708F92B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52400"/>
            <a:ext cx="10515600" cy="1042988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F71E03-FEA9-436F-BB7E-7E09DEDA19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04950"/>
            <a:ext cx="10677525" cy="4672013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US" dirty="0"/>
              <a:t>Four themes:</a:t>
            </a:r>
          </a:p>
          <a:p>
            <a:pPr marL="971550" lvl="1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Iterated pseudorandom restrictions &amp; arbitrary-order ROBPs</a:t>
            </a:r>
          </a:p>
          <a:p>
            <a:pPr marL="971550" lvl="1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Inverse Laplacian perspective &amp; local consistency</a:t>
            </a:r>
          </a:p>
          <a:p>
            <a:pPr marL="971550" lvl="1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Error reduction procedures &amp; weighted PRGs</a:t>
            </a:r>
          </a:p>
          <a:p>
            <a:pPr marL="971550" lvl="1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Expander graphs: Derandomized square &amp; INW generator</a:t>
            </a:r>
          </a:p>
          <a:p>
            <a:pPr>
              <a:lnSpc>
                <a:spcPct val="150000"/>
              </a:lnSpc>
            </a:pPr>
            <a:r>
              <a:rPr lang="en-US" dirty="0"/>
              <a:t>Lots of exciting results! Steady, substantial progress!</a:t>
            </a:r>
          </a:p>
          <a:p>
            <a:pPr>
              <a:lnSpc>
                <a:spcPct val="150000"/>
              </a:lnSpc>
            </a:pPr>
            <a:r>
              <a:rPr lang="en-US" sz="3600" dirty="0"/>
              <a:t>Thanks for listening! Questions?</a:t>
            </a:r>
          </a:p>
        </p:txBody>
      </p:sp>
    </p:spTree>
    <p:extLst>
      <p:ext uri="{BB962C8B-B14F-4D97-AF65-F5344CB8AC3E}">
        <p14:creationId xmlns:p14="http://schemas.microsoft.com/office/powerpoint/2010/main" val="2476631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0F052-1B75-4B24-8628-32B0B12849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225" y="0"/>
            <a:ext cx="10515600" cy="809625"/>
          </a:xfrm>
        </p:spPr>
        <p:txBody>
          <a:bodyPr/>
          <a:lstStyle/>
          <a:p>
            <a:r>
              <a:rPr lang="en-US" dirty="0"/>
              <a:t>References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FB125A-B6DA-4479-9630-165FDC1AF9C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76225" y="809625"/>
                <a:ext cx="5991225" cy="5838825"/>
              </a:xfrm>
            </p:spPr>
            <p:txBody>
              <a:bodyPr>
                <a:normAutofit lnSpcReduction="10000"/>
              </a:bodyPr>
              <a:lstStyle/>
              <a:p>
                <a:pPr marL="514350" indent="-514350">
                  <a:lnSpc>
                    <a:spcPct val="120000"/>
                  </a:lnSpc>
                  <a:spcBef>
                    <a:spcPts val="600"/>
                  </a:spcBef>
                  <a:buFont typeface="+mj-lt"/>
                  <a:buAutoNum type="arabicPeriod"/>
                </a:pPr>
                <a:r>
                  <a:rPr lang="en-US" sz="1400" dirty="0"/>
                  <a:t>Nisan. Pseudorandom generators for space-bounded computation. STOC 1990, </a:t>
                </a:r>
                <a:r>
                  <a:rPr lang="en-US" sz="1400" dirty="0" err="1"/>
                  <a:t>Combinatorica</a:t>
                </a:r>
                <a:r>
                  <a:rPr lang="en-US" sz="1400" dirty="0"/>
                  <a:t> 1992.</a:t>
                </a:r>
              </a:p>
              <a:p>
                <a:pPr marL="514350" indent="-514350">
                  <a:lnSpc>
                    <a:spcPct val="120000"/>
                  </a:lnSpc>
                  <a:spcBef>
                    <a:spcPts val="600"/>
                  </a:spcBef>
                  <a:buFont typeface="+mj-lt"/>
                  <a:buAutoNum type="arabicPeriod"/>
                </a:pPr>
                <a:r>
                  <a:rPr lang="en-US" sz="1400" dirty="0" err="1"/>
                  <a:t>Tzur</a:t>
                </a:r>
                <a:r>
                  <a:rPr lang="en-US" sz="1400" dirty="0"/>
                  <a:t>. Notions of weak </a:t>
                </a:r>
                <a:r>
                  <a:rPr lang="en-US" sz="1400" dirty="0" err="1"/>
                  <a:t>pseudorandomness</a:t>
                </a:r>
                <a:r>
                  <a:rPr lang="en-US" sz="1400" dirty="0"/>
                  <a:t> and GF(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1400" dirty="0"/>
                  <a:t>)-polynomials. Master’s thesis 2009.</a:t>
                </a:r>
              </a:p>
              <a:p>
                <a:pPr marL="514350" indent="-514350">
                  <a:lnSpc>
                    <a:spcPct val="120000"/>
                  </a:lnSpc>
                  <a:spcBef>
                    <a:spcPts val="600"/>
                  </a:spcBef>
                  <a:buFont typeface="+mj-lt"/>
                  <a:buAutoNum type="arabicPeriod"/>
                </a:pPr>
                <a:r>
                  <a:rPr lang="en-US" sz="1400" dirty="0"/>
                  <a:t>Bogdanov, </a:t>
                </a:r>
                <a:r>
                  <a:rPr lang="en-US" sz="1400" dirty="0" err="1"/>
                  <a:t>Papakonstantinou</a:t>
                </a:r>
                <a:r>
                  <a:rPr lang="en-US" sz="1400" dirty="0"/>
                  <a:t>, and Wan. </a:t>
                </a:r>
                <a:r>
                  <a:rPr lang="en-US" sz="1400" dirty="0" err="1"/>
                  <a:t>Pseudorandomness</a:t>
                </a:r>
                <a:r>
                  <a:rPr lang="en-US" sz="1400" dirty="0"/>
                  <a:t> for read-once formulas. FOCS 2011.</a:t>
                </a:r>
              </a:p>
              <a:p>
                <a:pPr marL="514350" indent="-514350">
                  <a:lnSpc>
                    <a:spcPct val="120000"/>
                  </a:lnSpc>
                  <a:spcBef>
                    <a:spcPts val="600"/>
                  </a:spcBef>
                  <a:buFont typeface="+mj-lt"/>
                  <a:buAutoNum type="arabicPeriod"/>
                </a:pPr>
                <a:r>
                  <a:rPr lang="en-US" sz="1400" dirty="0" err="1"/>
                  <a:t>Impagliazzo</a:t>
                </a:r>
                <a:r>
                  <a:rPr lang="en-US" sz="1400" dirty="0"/>
                  <a:t>, </a:t>
                </a:r>
                <a:r>
                  <a:rPr lang="en-US" sz="1400" dirty="0" err="1"/>
                  <a:t>Meka</a:t>
                </a:r>
                <a:r>
                  <a:rPr lang="en-US" sz="1400" dirty="0"/>
                  <a:t>, and Zuckerman. </a:t>
                </a:r>
                <a:r>
                  <a:rPr lang="en-US" sz="1400" dirty="0" err="1"/>
                  <a:t>Pseudorandomness</a:t>
                </a:r>
                <a:r>
                  <a:rPr lang="en-US" sz="1400" dirty="0"/>
                  <a:t> from shrinkage. FOCS 2012, JACM 2019.</a:t>
                </a:r>
              </a:p>
              <a:p>
                <a:pPr marL="514350" indent="-514350">
                  <a:lnSpc>
                    <a:spcPct val="120000"/>
                  </a:lnSpc>
                  <a:spcBef>
                    <a:spcPts val="600"/>
                  </a:spcBef>
                  <a:buFont typeface="+mj-lt"/>
                  <a:buAutoNum type="arabicPeriod"/>
                </a:pPr>
                <a:r>
                  <a:rPr lang="en-US" sz="1400" dirty="0" err="1"/>
                  <a:t>Hatami</a:t>
                </a:r>
                <a:r>
                  <a:rPr lang="en-US" sz="1400" dirty="0"/>
                  <a:t>, Hoza, Tal, and Tell. Fooling constant-depth threshold circuits. FOCS 2021.</a:t>
                </a:r>
              </a:p>
              <a:p>
                <a:pPr marL="514350" indent="-514350">
                  <a:lnSpc>
                    <a:spcPct val="120000"/>
                  </a:lnSpc>
                  <a:spcBef>
                    <a:spcPts val="600"/>
                  </a:spcBef>
                  <a:buFont typeface="+mj-lt"/>
                  <a:buAutoNum type="arabicPeriod"/>
                </a:pPr>
                <a:r>
                  <a:rPr lang="en-US" sz="1400" dirty="0"/>
                  <a:t>Steinke, </a:t>
                </a:r>
                <a:r>
                  <a:rPr lang="en-US" sz="1400" dirty="0" err="1"/>
                  <a:t>Vadhan</a:t>
                </a:r>
                <a:r>
                  <a:rPr lang="en-US" sz="1400" dirty="0"/>
                  <a:t>, and Wan. </a:t>
                </a:r>
                <a:r>
                  <a:rPr lang="en-US" sz="1400" dirty="0" err="1"/>
                  <a:t>Pseudorandomness</a:t>
                </a:r>
                <a:r>
                  <a:rPr lang="en-US" sz="1400" dirty="0"/>
                  <a:t> and Fourier-growth bounds for width-3 branching programs. RANDOM 2014, </a:t>
                </a:r>
                <a:r>
                  <a:rPr lang="en-US" sz="1400" dirty="0" err="1"/>
                  <a:t>ToC</a:t>
                </a:r>
                <a:r>
                  <a:rPr lang="en-US" sz="1400" dirty="0"/>
                  <a:t> 2017.</a:t>
                </a:r>
              </a:p>
              <a:p>
                <a:pPr marL="514350" indent="-514350">
                  <a:lnSpc>
                    <a:spcPct val="120000"/>
                  </a:lnSpc>
                  <a:spcBef>
                    <a:spcPts val="600"/>
                  </a:spcBef>
                  <a:buFont typeface="+mj-lt"/>
                  <a:buAutoNum type="arabicPeriod"/>
                </a:pPr>
                <a:r>
                  <a:rPr lang="en-US" sz="1400" dirty="0"/>
                  <a:t>Chattopadhyay, </a:t>
                </a:r>
                <a:r>
                  <a:rPr lang="en-US" sz="1400" dirty="0" err="1"/>
                  <a:t>Hatami</a:t>
                </a:r>
                <a:r>
                  <a:rPr lang="en-US" sz="1400" dirty="0"/>
                  <a:t>, </a:t>
                </a:r>
                <a:r>
                  <a:rPr lang="en-US" sz="1400" dirty="0" err="1"/>
                  <a:t>Reingold</a:t>
                </a:r>
                <a:r>
                  <a:rPr lang="en-US" sz="1400" dirty="0"/>
                  <a:t>, and Tal. Improved </a:t>
                </a:r>
                <a:r>
                  <a:rPr lang="en-US" sz="1400" dirty="0" err="1"/>
                  <a:t>pseudorandomness</a:t>
                </a:r>
                <a:r>
                  <a:rPr lang="en-US" sz="1400" dirty="0"/>
                  <a:t> for unordered branching programs through local monotonicity. STOC 2018.</a:t>
                </a:r>
              </a:p>
              <a:p>
                <a:pPr marL="514350" indent="-514350">
                  <a:lnSpc>
                    <a:spcPct val="120000"/>
                  </a:lnSpc>
                  <a:spcBef>
                    <a:spcPts val="600"/>
                  </a:spcBef>
                  <a:buFont typeface="+mj-lt"/>
                  <a:buAutoNum type="arabicPeriod"/>
                </a:pPr>
                <a:r>
                  <a:rPr lang="en-US" sz="1400" dirty="0" err="1"/>
                  <a:t>Meka</a:t>
                </a:r>
                <a:r>
                  <a:rPr lang="en-US" sz="1400" dirty="0"/>
                  <a:t>, </a:t>
                </a:r>
                <a:r>
                  <a:rPr lang="en-US" sz="1400" dirty="0" err="1"/>
                  <a:t>Reingold</a:t>
                </a:r>
                <a:r>
                  <a:rPr lang="en-US" sz="1400" dirty="0"/>
                  <a:t>, and Tal. Pseudorandom generators for width-3 branching programs. STOC 2019.</a:t>
                </a:r>
              </a:p>
              <a:p>
                <a:pPr marL="514350" indent="-514350">
                  <a:lnSpc>
                    <a:spcPct val="120000"/>
                  </a:lnSpc>
                  <a:spcBef>
                    <a:spcPts val="600"/>
                  </a:spcBef>
                  <a:buFont typeface="+mj-lt"/>
                  <a:buAutoNum type="arabicPeriod"/>
                </a:pPr>
                <a:r>
                  <a:rPr lang="en-US" sz="1400" dirty="0"/>
                  <a:t>Forbes and Kelley. Pseudorandom generators for read-once branching programs, in any order. FOCS 2018.</a:t>
                </a:r>
              </a:p>
              <a:p>
                <a:pPr marL="514350" indent="-514350">
                  <a:lnSpc>
                    <a:spcPct val="120000"/>
                  </a:lnSpc>
                  <a:spcBef>
                    <a:spcPts val="600"/>
                  </a:spcBef>
                  <a:buFont typeface="+mj-lt"/>
                  <a:buAutoNum type="arabicPeriod"/>
                </a:pPr>
                <a:r>
                  <a:rPr lang="en-US" sz="1400" dirty="0" err="1"/>
                  <a:t>Reingold</a:t>
                </a:r>
                <a:r>
                  <a:rPr lang="en-US" sz="1400" dirty="0"/>
                  <a:t>, Steinke, and </a:t>
                </a:r>
                <a:r>
                  <a:rPr lang="en-US" sz="1400" dirty="0" err="1"/>
                  <a:t>Vadhan</a:t>
                </a:r>
                <a:r>
                  <a:rPr lang="en-US" sz="1400" dirty="0"/>
                  <a:t>. </a:t>
                </a:r>
                <a:r>
                  <a:rPr lang="en-US" sz="1400" dirty="0" err="1"/>
                  <a:t>Pseudorandomness</a:t>
                </a:r>
                <a:r>
                  <a:rPr lang="en-US" sz="1400" dirty="0"/>
                  <a:t> for regular branching programs via Fourier analysis. RANDOM 2013.</a:t>
                </a:r>
              </a:p>
              <a:p>
                <a:pPr marL="514350" indent="-514350">
                  <a:lnSpc>
                    <a:spcPct val="120000"/>
                  </a:lnSpc>
                  <a:spcBef>
                    <a:spcPts val="600"/>
                  </a:spcBef>
                  <a:buFont typeface="+mj-lt"/>
                  <a:buAutoNum type="arabicPeriod"/>
                </a:pPr>
                <a:endParaRPr lang="en-US" sz="14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FB125A-B6DA-4479-9630-165FDC1AF9C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6225" y="809625"/>
                <a:ext cx="5991225" cy="5838825"/>
              </a:xfrm>
              <a:blipFill>
                <a:blip r:embed="rId2"/>
                <a:stretch>
                  <a:fillRect l="-305" t="-1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4E714E4-056B-4A45-841D-82C844CF2276}"/>
              </a:ext>
            </a:extLst>
          </p:cNvPr>
          <p:cNvSpPr txBox="1">
            <a:spLocks/>
          </p:cNvSpPr>
          <p:nvPr/>
        </p:nvSpPr>
        <p:spPr>
          <a:xfrm>
            <a:off x="6391275" y="809625"/>
            <a:ext cx="5524500" cy="593089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lnSpc>
                <a:spcPct val="120000"/>
              </a:lnSpc>
              <a:spcBef>
                <a:spcPts val="600"/>
              </a:spcBef>
              <a:buFont typeface="+mj-lt"/>
              <a:buAutoNum type="arabicPeriod" startAt="11"/>
            </a:pPr>
            <a:r>
              <a:rPr lang="en-US" sz="1400" dirty="0" err="1"/>
              <a:t>Haramaty</a:t>
            </a:r>
            <a:r>
              <a:rPr lang="en-US" sz="1400" dirty="0"/>
              <a:t>, Lee, and Viola. Bounded independence plus noise fools products. CCC 2017, SICOMP 2018.</a:t>
            </a:r>
          </a:p>
          <a:p>
            <a:pPr marL="514350" indent="-514350">
              <a:lnSpc>
                <a:spcPct val="120000"/>
              </a:lnSpc>
              <a:spcBef>
                <a:spcPts val="600"/>
              </a:spcBef>
              <a:buFont typeface="+mj-lt"/>
              <a:buAutoNum type="arabicPeriod" startAt="11"/>
            </a:pPr>
            <a:r>
              <a:rPr lang="en-US" sz="1400" dirty="0" err="1"/>
              <a:t>Ajtai</a:t>
            </a:r>
            <a:r>
              <a:rPr lang="en-US" sz="1400" dirty="0"/>
              <a:t> and </a:t>
            </a:r>
            <a:r>
              <a:rPr lang="en-US" sz="1400" dirty="0" err="1"/>
              <a:t>Wigderson</a:t>
            </a:r>
            <a:r>
              <a:rPr lang="en-US" sz="1400" dirty="0"/>
              <a:t>. Deterministic simulation of probabilistic constant-depth circuits. FOCS 1985, ACR 1989.</a:t>
            </a:r>
          </a:p>
          <a:p>
            <a:pPr marL="514350" indent="-514350">
              <a:lnSpc>
                <a:spcPct val="120000"/>
              </a:lnSpc>
              <a:spcBef>
                <a:spcPts val="600"/>
              </a:spcBef>
              <a:buFont typeface="+mj-lt"/>
              <a:buAutoNum type="arabicPeriod" startAt="11"/>
            </a:pPr>
            <a:r>
              <a:rPr lang="en-US" sz="1400" dirty="0" err="1"/>
              <a:t>Naor</a:t>
            </a:r>
            <a:r>
              <a:rPr lang="en-US" sz="1400" dirty="0"/>
              <a:t> and </a:t>
            </a:r>
            <a:r>
              <a:rPr lang="en-US" sz="1400" dirty="0" err="1"/>
              <a:t>Naor</a:t>
            </a:r>
            <a:r>
              <a:rPr lang="en-US" sz="1400" dirty="0"/>
              <a:t>. Small-bias probability spaces: efficient constructions and applications. STOC 1990, SICOMP 1993.</a:t>
            </a:r>
          </a:p>
          <a:p>
            <a:pPr marL="514350" indent="-514350">
              <a:lnSpc>
                <a:spcPct val="120000"/>
              </a:lnSpc>
              <a:spcBef>
                <a:spcPts val="600"/>
              </a:spcBef>
              <a:buFont typeface="+mj-lt"/>
              <a:buAutoNum type="arabicPeriod" startAt="11"/>
            </a:pPr>
            <a:r>
              <a:rPr lang="en-US" sz="1400" dirty="0"/>
              <a:t>Gopalan, </a:t>
            </a:r>
            <a:r>
              <a:rPr lang="en-US" sz="1400" dirty="0" err="1"/>
              <a:t>Meka</a:t>
            </a:r>
            <a:r>
              <a:rPr lang="en-US" sz="1400" dirty="0"/>
              <a:t>, </a:t>
            </a:r>
            <a:r>
              <a:rPr lang="en-US" sz="1400" dirty="0" err="1"/>
              <a:t>Reingold</a:t>
            </a:r>
            <a:r>
              <a:rPr lang="en-US" sz="1400" dirty="0"/>
              <a:t>, </a:t>
            </a:r>
            <a:r>
              <a:rPr lang="en-US" sz="1400" dirty="0" err="1"/>
              <a:t>Trevisan</a:t>
            </a:r>
            <a:r>
              <a:rPr lang="en-US" sz="1400" dirty="0"/>
              <a:t>, and </a:t>
            </a:r>
            <a:r>
              <a:rPr lang="en-US" sz="1400" dirty="0" err="1"/>
              <a:t>Vadhan</a:t>
            </a:r>
            <a:r>
              <a:rPr lang="en-US" sz="1400" dirty="0"/>
              <a:t>. Better pseudorandom generators from milder pseudorandom restrictions. FOCS 2012.</a:t>
            </a:r>
          </a:p>
          <a:p>
            <a:pPr marL="514350" indent="-514350">
              <a:lnSpc>
                <a:spcPct val="120000"/>
              </a:lnSpc>
              <a:spcBef>
                <a:spcPts val="600"/>
              </a:spcBef>
              <a:buFont typeface="+mj-lt"/>
              <a:buAutoNum type="arabicPeriod" startAt="11"/>
            </a:pPr>
            <a:r>
              <a:rPr lang="en-US" sz="1400" dirty="0"/>
              <a:t>De, </a:t>
            </a:r>
            <a:r>
              <a:rPr lang="en-US" sz="1400" dirty="0" err="1"/>
              <a:t>Etesami</a:t>
            </a:r>
            <a:r>
              <a:rPr lang="en-US" sz="1400" dirty="0"/>
              <a:t>, </a:t>
            </a:r>
            <a:r>
              <a:rPr lang="en-US" sz="1400" dirty="0" err="1"/>
              <a:t>Trevisan</a:t>
            </a:r>
            <a:r>
              <a:rPr lang="en-US" sz="1400" dirty="0"/>
              <a:t>, and </a:t>
            </a:r>
            <a:r>
              <a:rPr lang="en-US" sz="1400" dirty="0" err="1"/>
              <a:t>Tulsiani</a:t>
            </a:r>
            <a:r>
              <a:rPr lang="en-US" sz="1400" dirty="0"/>
              <a:t>. Improved pseudorandom generators for depth 2 circuits. RANDOM 2010.</a:t>
            </a:r>
          </a:p>
          <a:p>
            <a:pPr marL="514350" indent="-514350">
              <a:lnSpc>
                <a:spcPct val="120000"/>
              </a:lnSpc>
              <a:spcBef>
                <a:spcPts val="600"/>
              </a:spcBef>
              <a:buFont typeface="+mj-lt"/>
              <a:buAutoNum type="arabicPeriod" startAt="11"/>
            </a:pPr>
            <a:r>
              <a:rPr lang="en-US" sz="1400" dirty="0"/>
              <a:t>Chen, Steinke, and </a:t>
            </a:r>
            <a:r>
              <a:rPr lang="en-US" sz="1400" dirty="0" err="1"/>
              <a:t>Vadhan</a:t>
            </a:r>
            <a:r>
              <a:rPr lang="en-US" sz="1400" dirty="0"/>
              <a:t>. </a:t>
            </a:r>
            <a:r>
              <a:rPr lang="en-US" sz="1400" dirty="0" err="1"/>
              <a:t>Pseudorandomness</a:t>
            </a:r>
            <a:r>
              <a:rPr lang="en-US" sz="1400" dirty="0"/>
              <a:t> for read-once, constant-depth circuits. </a:t>
            </a:r>
            <a:r>
              <a:rPr lang="en-US" sz="1400" dirty="0" err="1"/>
              <a:t>arXiv</a:t>
            </a:r>
            <a:r>
              <a:rPr lang="en-US" sz="1400" dirty="0"/>
              <a:t> 2015.</a:t>
            </a:r>
          </a:p>
          <a:p>
            <a:pPr marL="514350" indent="-514350">
              <a:lnSpc>
                <a:spcPct val="120000"/>
              </a:lnSpc>
              <a:spcBef>
                <a:spcPts val="600"/>
              </a:spcBef>
              <a:buFont typeface="+mj-lt"/>
              <a:buAutoNum type="arabicPeriod" startAt="11"/>
            </a:pPr>
            <a:r>
              <a:rPr lang="en-US" sz="1400" dirty="0"/>
              <a:t>Doron, </a:t>
            </a:r>
            <a:r>
              <a:rPr lang="en-US" sz="1400" dirty="0" err="1"/>
              <a:t>Hatami</a:t>
            </a:r>
            <a:r>
              <a:rPr lang="en-US" sz="1400" dirty="0"/>
              <a:t>, and Hoza. Log-seed pseudorandom generators via iterated restrictions. CCC 2020.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 startAt="11"/>
            </a:pPr>
            <a:r>
              <a:rPr lang="en-US" sz="1400" dirty="0"/>
              <a:t>Doron, </a:t>
            </a:r>
            <a:r>
              <a:rPr lang="en-US" sz="1400" dirty="0" err="1"/>
              <a:t>Hatami</a:t>
            </a:r>
            <a:r>
              <a:rPr lang="en-US" sz="1400" dirty="0"/>
              <a:t>, and Hoza. Near-optimal pseudorandom generators for constant-depth read-once formulas. CCC 2019.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 startAt="11"/>
            </a:pPr>
            <a:r>
              <a:rPr lang="en-US" sz="1400" dirty="0"/>
              <a:t>Doron, </a:t>
            </a:r>
            <a:r>
              <a:rPr lang="en-US" sz="1400" dirty="0" err="1"/>
              <a:t>Meka</a:t>
            </a:r>
            <a:r>
              <a:rPr lang="en-US" sz="1400" dirty="0"/>
              <a:t>, </a:t>
            </a:r>
            <a:r>
              <a:rPr lang="en-US" sz="1400" dirty="0" err="1"/>
              <a:t>Reingold</a:t>
            </a:r>
            <a:r>
              <a:rPr lang="en-US" sz="1400" dirty="0"/>
              <a:t>, Tal, and </a:t>
            </a:r>
            <a:r>
              <a:rPr lang="en-US" sz="1400" dirty="0" err="1"/>
              <a:t>Vadhan</a:t>
            </a:r>
            <a:r>
              <a:rPr lang="en-US" sz="1400" dirty="0"/>
              <a:t>. Pseudorandom generators for read-once monotone branching programs. RANDOM 2021.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 startAt="11"/>
            </a:pPr>
            <a:r>
              <a:rPr lang="en-US" sz="1400" dirty="0"/>
              <a:t>Lee and Viola. More on bounded independence plus noise: Pseudorandom generators for read-once polynomials. </a:t>
            </a:r>
            <a:r>
              <a:rPr lang="en-US" sz="1400" dirty="0" err="1"/>
              <a:t>ToC</a:t>
            </a:r>
            <a:r>
              <a:rPr lang="en-US" sz="1400" dirty="0"/>
              <a:t> 2020.</a:t>
            </a:r>
          </a:p>
        </p:txBody>
      </p:sp>
    </p:spTree>
    <p:extLst>
      <p:ext uri="{BB962C8B-B14F-4D97-AF65-F5344CB8AC3E}">
        <p14:creationId xmlns:p14="http://schemas.microsoft.com/office/powerpoint/2010/main" val="79929061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BCA8C-FAAD-4A3C-B5A5-CAE83258F5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450" y="-206375"/>
            <a:ext cx="10515600" cy="1325563"/>
          </a:xfrm>
        </p:spPr>
        <p:txBody>
          <a:bodyPr/>
          <a:lstStyle/>
          <a:p>
            <a:r>
              <a:rPr lang="en-US" dirty="0"/>
              <a:t>References (continued)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F98BA1-714E-4175-AAA9-D8532920F5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819150"/>
            <a:ext cx="5695950" cy="5829299"/>
          </a:xfrm>
        </p:spPr>
        <p:txBody>
          <a:bodyPr>
            <a:normAutofit fontScale="55000" lnSpcReduction="20000"/>
          </a:bodyPr>
          <a:lstStyle/>
          <a:p>
            <a:pPr marL="514350" indent="-514350">
              <a:lnSpc>
                <a:spcPct val="100000"/>
              </a:lnSpc>
              <a:buFont typeface="+mj-lt"/>
              <a:buAutoNum type="arabicPeriod" startAt="21"/>
            </a:pPr>
            <a:r>
              <a:rPr lang="en-US" sz="2800" dirty="0"/>
              <a:t>Lee. Fourier bounds and pseudorandom generators for product tests. CCC 2019.</a:t>
            </a:r>
            <a:endParaRPr lang="en-US" dirty="0"/>
          </a:p>
          <a:p>
            <a:pPr marL="514350" indent="-514350">
              <a:lnSpc>
                <a:spcPct val="100000"/>
              </a:lnSpc>
              <a:buFont typeface="+mj-lt"/>
              <a:buAutoNum type="arabicPeriod" startAt="21"/>
            </a:pPr>
            <a:r>
              <a:rPr lang="en-US" dirty="0" err="1"/>
              <a:t>Meka</a:t>
            </a:r>
            <a:r>
              <a:rPr lang="en-US" dirty="0"/>
              <a:t> and Zuckerman. Pseudorandom generators for polynomial threshold functions. STOC 2010, SICOMP 2013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 startAt="21"/>
            </a:pPr>
            <a:r>
              <a:rPr lang="en-US" dirty="0"/>
              <a:t>Ahmadinejad, </a:t>
            </a:r>
            <a:r>
              <a:rPr lang="en-US" dirty="0" err="1"/>
              <a:t>Kelner</a:t>
            </a:r>
            <a:r>
              <a:rPr lang="en-US" dirty="0"/>
              <a:t>, Murtagh, Peebles, </a:t>
            </a:r>
            <a:r>
              <a:rPr lang="en-US" dirty="0" err="1"/>
              <a:t>Sidford</a:t>
            </a:r>
            <a:r>
              <a:rPr lang="en-US" dirty="0"/>
              <a:t>, and </a:t>
            </a:r>
            <a:r>
              <a:rPr lang="en-US" dirty="0" err="1"/>
              <a:t>Vadhan</a:t>
            </a:r>
            <a:r>
              <a:rPr lang="en-US" dirty="0"/>
              <a:t>. High-precision estimation of random walks in small space. FOCS 2020.</a:t>
            </a:r>
            <a:endParaRPr lang="en-US" sz="2800" dirty="0"/>
          </a:p>
          <a:p>
            <a:pPr marL="514350" indent="-514350">
              <a:lnSpc>
                <a:spcPct val="100000"/>
              </a:lnSpc>
              <a:buFont typeface="+mj-lt"/>
              <a:buAutoNum type="arabicPeriod" startAt="21"/>
            </a:pPr>
            <a:r>
              <a:rPr lang="en-US" sz="2800" dirty="0"/>
              <a:t>Cheng and Hoza. Hitting sets give two-sided </a:t>
            </a:r>
            <a:r>
              <a:rPr lang="en-US" sz="2800" dirty="0" err="1"/>
              <a:t>derandomization</a:t>
            </a:r>
            <a:r>
              <a:rPr lang="en-US" sz="2800" dirty="0"/>
              <a:t> of small space. CCC 2020.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 startAt="21"/>
            </a:pPr>
            <a:r>
              <a:rPr lang="en-US" sz="2800" dirty="0"/>
              <a:t>Andreev, Clementi, and </a:t>
            </a:r>
            <a:r>
              <a:rPr lang="en-US" sz="2800" dirty="0" err="1"/>
              <a:t>Rolim</a:t>
            </a:r>
            <a:r>
              <a:rPr lang="en-US" sz="2800" dirty="0"/>
              <a:t>. A new general </a:t>
            </a:r>
            <a:r>
              <a:rPr lang="en-US" sz="2800" dirty="0" err="1"/>
              <a:t>derandomization</a:t>
            </a:r>
            <a:r>
              <a:rPr lang="en-US" sz="2800" dirty="0"/>
              <a:t> method. ICALP 1996, JACM 1998.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 startAt="21"/>
            </a:pPr>
            <a:r>
              <a:rPr lang="en-US" sz="2800" dirty="0"/>
              <a:t>Hoza and Zuckerman. Simple optimal hitting sets for small-success RL. FOCS 2018, SICOMP 2020.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 startAt="21"/>
            </a:pPr>
            <a:r>
              <a:rPr lang="en-US" sz="2800" dirty="0"/>
              <a:t>Braverman, Cohen, and Garg. Pseudorandom pseudo-distributions with near-optimal error for read-once branching programs. STOC 2018, SICOMP 2020.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 startAt="21"/>
            </a:pPr>
            <a:r>
              <a:rPr lang="en-US" sz="2800" dirty="0" err="1"/>
              <a:t>Ajtai</a:t>
            </a:r>
            <a:r>
              <a:rPr lang="en-US" sz="2800" dirty="0"/>
              <a:t>, </a:t>
            </a:r>
            <a:r>
              <a:rPr lang="en-US" sz="2800" dirty="0" err="1"/>
              <a:t>Komlós</a:t>
            </a:r>
            <a:r>
              <a:rPr lang="en-US" sz="2800" dirty="0"/>
              <a:t>, and </a:t>
            </a:r>
            <a:r>
              <a:rPr lang="en-US" sz="2800" dirty="0" err="1"/>
              <a:t>Szemerédi</a:t>
            </a:r>
            <a:r>
              <a:rPr lang="en-US" sz="2800" dirty="0"/>
              <a:t>. Deterministic simulation in LOGSPACE. STOC 1987.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 startAt="21"/>
            </a:pPr>
            <a:r>
              <a:rPr lang="en-US" sz="2800" dirty="0" err="1"/>
              <a:t>Babai</a:t>
            </a:r>
            <a:r>
              <a:rPr lang="en-US" sz="2800" dirty="0"/>
              <a:t>, Nisan, and </a:t>
            </a:r>
            <a:r>
              <a:rPr lang="en-US" sz="2800" dirty="0" err="1"/>
              <a:t>Szegedy</a:t>
            </a:r>
            <a:r>
              <a:rPr lang="en-US" sz="2800" dirty="0"/>
              <a:t>. Multiparty protocols, pseudorandom generators for </a:t>
            </a:r>
            <a:r>
              <a:rPr lang="en-US" sz="2800" dirty="0" err="1"/>
              <a:t>logspace</a:t>
            </a:r>
            <a:r>
              <a:rPr lang="en-US" sz="2800" dirty="0"/>
              <a:t>, and time-space trade-offs. STOC 1989, JCSS 1992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 startAt="21"/>
            </a:pPr>
            <a:r>
              <a:rPr lang="en-US" sz="2800" dirty="0"/>
              <a:t>Chattopadhyay and Liao. Optimal error </a:t>
            </a:r>
            <a:r>
              <a:rPr lang="en-US" sz="2800" dirty="0" err="1"/>
              <a:t>pseudodistributions</a:t>
            </a:r>
            <a:r>
              <a:rPr lang="en-US" sz="2800" dirty="0"/>
              <a:t> for read-once branching programs. CCC 2020.</a:t>
            </a:r>
          </a:p>
          <a:p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DC1B615B-2049-4997-93A6-ECC1ED6C857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96000" y="819150"/>
                <a:ext cx="5886450" cy="593407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514350" indent="-514350">
                  <a:buFont typeface="+mj-lt"/>
                  <a:buAutoNum type="arabicPeriod" startAt="31"/>
                </a:pPr>
                <a:r>
                  <a:rPr lang="en-US" sz="1500" dirty="0"/>
                  <a:t>Cohen, Doron, Renard, </a:t>
                </a:r>
                <a:r>
                  <a:rPr lang="en-US" sz="1500" dirty="0" err="1"/>
                  <a:t>Sberlo</a:t>
                </a:r>
                <a:r>
                  <a:rPr lang="en-US" sz="1500" dirty="0"/>
                  <a:t>, and Ta-</a:t>
                </a:r>
                <a:r>
                  <a:rPr lang="en-US" sz="1500" dirty="0" err="1"/>
                  <a:t>Shma</a:t>
                </a:r>
                <a:r>
                  <a:rPr lang="en-US" sz="1500" dirty="0"/>
                  <a:t>. Error reduction for weighted PRGs against read-once branching programs. CCC 2021.</a:t>
                </a:r>
              </a:p>
              <a:p>
                <a:pPr marL="514350" indent="-514350">
                  <a:buFont typeface="+mj-lt"/>
                  <a:buAutoNum type="arabicPeriod" startAt="31"/>
                </a:pPr>
                <a:r>
                  <a:rPr lang="en-US" sz="1500" dirty="0" err="1"/>
                  <a:t>Pyne</a:t>
                </a:r>
                <a:r>
                  <a:rPr lang="en-US" sz="1500" dirty="0"/>
                  <a:t> and </a:t>
                </a:r>
                <a:r>
                  <a:rPr lang="en-US" sz="1500" dirty="0" err="1"/>
                  <a:t>Vadhan</a:t>
                </a:r>
                <a:r>
                  <a:rPr lang="en-US" sz="1500" dirty="0"/>
                  <a:t>. </a:t>
                </a:r>
                <a:r>
                  <a:rPr lang="en-US" sz="1500" dirty="0" err="1"/>
                  <a:t>Pseudodistributions</a:t>
                </a:r>
                <a:r>
                  <a:rPr lang="en-US" sz="1500" dirty="0"/>
                  <a:t> that beat all pseudorandom generators. CCC 2021.</a:t>
                </a:r>
              </a:p>
              <a:p>
                <a:pPr marL="514350" indent="-514350">
                  <a:buFont typeface="+mj-lt"/>
                  <a:buAutoNum type="arabicPeriod" startAt="31"/>
                </a:pPr>
                <a:r>
                  <a:rPr lang="en-US" sz="1500" dirty="0"/>
                  <a:t>Hoza. Better </a:t>
                </a:r>
                <a:r>
                  <a:rPr lang="en-US" sz="1500" dirty="0" err="1"/>
                  <a:t>pseudodistributions</a:t>
                </a:r>
                <a:r>
                  <a:rPr lang="en-US" sz="1500" dirty="0"/>
                  <a:t> and </a:t>
                </a:r>
                <a:r>
                  <a:rPr lang="en-US" sz="1500" dirty="0" err="1"/>
                  <a:t>derandomization</a:t>
                </a:r>
                <a:r>
                  <a:rPr lang="en-US" sz="1500" dirty="0"/>
                  <a:t> for space-bounded computation. RANDOM 2021.</a:t>
                </a:r>
              </a:p>
              <a:p>
                <a:pPr marL="514350" indent="-514350">
                  <a:buFont typeface="+mj-lt"/>
                  <a:buAutoNum type="arabicPeriod" startAt="31"/>
                </a:pPr>
                <a:r>
                  <a:rPr lang="en-US" sz="1500" dirty="0" err="1"/>
                  <a:t>Savitch</a:t>
                </a:r>
                <a:r>
                  <a:rPr lang="en-US" sz="1500" dirty="0"/>
                  <a:t>. Relationships between nondeterministic and deterministic tape complexities. STOC 1969, JCSS 1970.</a:t>
                </a:r>
              </a:p>
              <a:p>
                <a:pPr marL="514350" indent="-514350">
                  <a:buFont typeface="+mj-lt"/>
                  <a:buAutoNum type="arabicPeriod" startAt="31"/>
                </a:pPr>
                <a:r>
                  <a:rPr lang="en-US" sz="1500" dirty="0"/>
                  <a:t>Jung. Relationships between probabilistic and deterministic tape complexity. MFCS 1981.</a:t>
                </a:r>
              </a:p>
              <a:p>
                <a:pPr marL="514350" indent="-514350">
                  <a:buFont typeface="+mj-lt"/>
                  <a:buAutoNum type="arabicPeriod" startAt="31"/>
                </a:pPr>
                <a:r>
                  <a:rPr lang="en-US" sz="1500" dirty="0"/>
                  <a:t>Borodin, Cook, and </a:t>
                </a:r>
                <a:r>
                  <a:rPr lang="en-US" sz="1500" dirty="0" err="1"/>
                  <a:t>Pippenger</a:t>
                </a:r>
                <a:r>
                  <a:rPr lang="en-US" sz="1500" dirty="0"/>
                  <a:t>. Parallel computation for well-endowed rings and space-bounded probabilistic machines. Information and Control, 1983.</a:t>
                </a:r>
              </a:p>
              <a:p>
                <a:pPr marL="514350" indent="-514350">
                  <a:buFont typeface="+mj-lt"/>
                  <a:buAutoNum type="arabicPeriod" startAt="31"/>
                </a:pPr>
                <a:r>
                  <a:rPr lang="en-US" sz="1500" dirty="0"/>
                  <a:t>Saks and Zhou.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1500" b="0" i="0" smtClean="0">
                            <a:latin typeface="Cambria Math" panose="02040503050406030204" pitchFamily="18" charset="0"/>
                          </a:rPr>
                          <m:t>BP</m:t>
                        </m:r>
                      </m:e>
                      <m:sub>
                        <m:r>
                          <m:rPr>
                            <m:nor/>
                          </m:rPr>
                          <a:rPr lang="en-US" sz="1500" b="0" i="0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m:rPr>
                        <m:nor/>
                      </m:rPr>
                      <a:rPr lang="en-US" sz="1500" b="0" i="0" smtClean="0">
                        <a:latin typeface="Cambria Math" panose="02040503050406030204" pitchFamily="18" charset="0"/>
                      </a:rPr>
                      <m:t>SPACE</m:t>
                    </m:r>
                    <m:d>
                      <m:dPr>
                        <m:ctrlPr>
                          <a:rPr lang="en-US" sz="15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5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sz="1500" b="0" i="1" smtClean="0">
                        <a:latin typeface="Cambria Math" panose="02040503050406030204" pitchFamily="18" charset="0"/>
                      </a:rPr>
                      <m:t>⊆</m:t>
                    </m:r>
                    <m:r>
                      <m:rPr>
                        <m:nor/>
                      </m:rPr>
                      <a:rPr lang="en-US" sz="1500" b="0" i="0" smtClean="0">
                        <a:latin typeface="Cambria Math" panose="02040503050406030204" pitchFamily="18" charset="0"/>
                      </a:rPr>
                      <m:t>DSPACE</m:t>
                    </m:r>
                    <m:d>
                      <m:dPr>
                        <m:ctrlPr>
                          <a:rPr lang="en-US" sz="15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5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5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p>
                            <m:r>
                              <a:rPr lang="en-US" sz="15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m:rPr>
                                <m:lit/>
                              </m:rPr>
                              <a:rPr lang="en-US" sz="1500" b="0" i="1" smtClean="0">
                                <a:latin typeface="Cambria Math" panose="02040503050406030204" pitchFamily="18" charset="0"/>
                              </a:rPr>
                              <m:t>/</m:t>
                            </m:r>
                            <m:r>
                              <a:rPr lang="en-US" sz="15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1500" dirty="0"/>
                  <a:t>. FOCS 1995, JCSS 1999.</a:t>
                </a:r>
              </a:p>
              <a:p>
                <a:pPr marL="514350" indent="-514350">
                  <a:buFont typeface="+mj-lt"/>
                  <a:buAutoNum type="arabicPeriod" startAt="31"/>
                </a:pPr>
                <a:r>
                  <a:rPr lang="en-US" sz="1500" dirty="0" err="1"/>
                  <a:t>Armoni</a:t>
                </a:r>
                <a:r>
                  <a:rPr lang="en-US" sz="1500" dirty="0"/>
                  <a:t>. On the </a:t>
                </a:r>
                <a:r>
                  <a:rPr lang="en-US" sz="1500" dirty="0" err="1"/>
                  <a:t>derandomization</a:t>
                </a:r>
                <a:r>
                  <a:rPr lang="en-US" sz="1500" dirty="0"/>
                  <a:t> of space-bounded computations. RANDOM 1998.</a:t>
                </a:r>
              </a:p>
              <a:p>
                <a:pPr marL="514350" indent="-514350">
                  <a:buFont typeface="+mj-lt"/>
                  <a:buAutoNum type="arabicPeriod" startAt="31"/>
                </a:pPr>
                <a:r>
                  <a:rPr lang="en-US" sz="1500" dirty="0" err="1"/>
                  <a:t>Reingold</a:t>
                </a:r>
                <a:r>
                  <a:rPr lang="en-US" sz="1500" dirty="0"/>
                  <a:t>. Undirected connectivity in log-space. STOC 2005, JACM 2008.</a:t>
                </a:r>
              </a:p>
              <a:p>
                <a:pPr marL="514350" indent="-514350">
                  <a:buFont typeface="+mj-lt"/>
                  <a:buAutoNum type="arabicPeriod" startAt="31"/>
                </a:pPr>
                <a:r>
                  <a:rPr lang="en-US" sz="1500" dirty="0"/>
                  <a:t>Murtagh, </a:t>
                </a:r>
                <a:r>
                  <a:rPr lang="en-US" sz="1500" dirty="0" err="1"/>
                  <a:t>Reingold</a:t>
                </a:r>
                <a:r>
                  <a:rPr lang="en-US" sz="1500" dirty="0"/>
                  <a:t>, </a:t>
                </a:r>
                <a:r>
                  <a:rPr lang="en-US" sz="1500" dirty="0" err="1"/>
                  <a:t>Sidford</a:t>
                </a:r>
                <a:r>
                  <a:rPr lang="en-US" sz="1500" dirty="0"/>
                  <a:t>, and </a:t>
                </a:r>
                <a:r>
                  <a:rPr lang="en-US" sz="1500" dirty="0" err="1"/>
                  <a:t>Vadhan</a:t>
                </a:r>
                <a:r>
                  <a:rPr lang="en-US" sz="1500" dirty="0"/>
                  <a:t>. </a:t>
                </a:r>
                <a:r>
                  <a:rPr lang="en-US" sz="1500" dirty="0" err="1"/>
                  <a:t>Derandomization</a:t>
                </a:r>
                <a:r>
                  <a:rPr lang="en-US" sz="1500" dirty="0"/>
                  <a:t> beyond connectivity: undirected Laplacian systems in nearly logarithmic space. FOCS 2017.</a:t>
                </a:r>
              </a:p>
            </p:txBody>
          </p:sp>
        </mc:Choice>
        <mc:Fallback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DC1B615B-2049-4997-93A6-ECC1ED6C85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819150"/>
                <a:ext cx="5886450" cy="5934074"/>
              </a:xfrm>
              <a:prstGeom prst="rect">
                <a:avLst/>
              </a:prstGeom>
              <a:blipFill>
                <a:blip r:embed="rId2"/>
                <a:stretch>
                  <a:fillRect l="-414" t="-616" r="-4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7633547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0DC670-E042-47D9-B1A4-78A7274ADC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175" y="136525"/>
            <a:ext cx="10515600" cy="736601"/>
          </a:xfrm>
        </p:spPr>
        <p:txBody>
          <a:bodyPr/>
          <a:lstStyle/>
          <a:p>
            <a:r>
              <a:rPr lang="en-US" dirty="0"/>
              <a:t>References (continued)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A982332-A3C6-451F-9CCE-FF1D97C5F2D9}"/>
              </a:ext>
            </a:extLst>
          </p:cNvPr>
          <p:cNvSpPr txBox="1">
            <a:spLocks/>
          </p:cNvSpPr>
          <p:nvPr/>
        </p:nvSpPr>
        <p:spPr>
          <a:xfrm>
            <a:off x="257175" y="873126"/>
            <a:ext cx="5695950" cy="5984874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lnSpc>
                <a:spcPct val="100000"/>
              </a:lnSpc>
              <a:buFont typeface="+mj-lt"/>
              <a:buAutoNum type="arabicPeriod" startAt="41"/>
            </a:pPr>
            <a:r>
              <a:rPr lang="en-US" sz="2800" dirty="0"/>
              <a:t>Murtagh, </a:t>
            </a:r>
            <a:r>
              <a:rPr lang="en-US" sz="2800" dirty="0" err="1"/>
              <a:t>Reingold</a:t>
            </a:r>
            <a:r>
              <a:rPr lang="en-US" sz="2800" dirty="0"/>
              <a:t>, </a:t>
            </a:r>
            <a:r>
              <a:rPr lang="en-US" sz="2800" dirty="0" err="1"/>
              <a:t>Sidford</a:t>
            </a:r>
            <a:r>
              <a:rPr lang="en-US" sz="2800" dirty="0"/>
              <a:t>, and </a:t>
            </a:r>
            <a:r>
              <a:rPr lang="en-US" sz="2800" dirty="0" err="1"/>
              <a:t>Vadhan</a:t>
            </a:r>
            <a:r>
              <a:rPr lang="en-US" sz="2800" dirty="0"/>
              <a:t>. Deterministic approximation of random walks in small space. RANDOM 2019, </a:t>
            </a:r>
            <a:r>
              <a:rPr lang="en-US" sz="2800" dirty="0" err="1"/>
              <a:t>ToC</a:t>
            </a:r>
            <a:r>
              <a:rPr lang="en-US" sz="2800" dirty="0"/>
              <a:t> 2021.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 startAt="41"/>
            </a:pPr>
            <a:r>
              <a:rPr lang="en-US" sz="2800" dirty="0" err="1"/>
              <a:t>Rozenman</a:t>
            </a:r>
            <a:r>
              <a:rPr lang="en-US" sz="2800" dirty="0"/>
              <a:t> and </a:t>
            </a:r>
            <a:r>
              <a:rPr lang="en-US" sz="2800" dirty="0" err="1"/>
              <a:t>Vadhan</a:t>
            </a:r>
            <a:r>
              <a:rPr lang="en-US" sz="2800" dirty="0"/>
              <a:t>. Derandomized squaring of graphs. RANDOM 2005.</a:t>
            </a:r>
            <a:endParaRPr lang="nn-NO" dirty="0"/>
          </a:p>
          <a:p>
            <a:pPr marL="514350" indent="-514350">
              <a:lnSpc>
                <a:spcPct val="100000"/>
              </a:lnSpc>
              <a:buFont typeface="+mj-lt"/>
              <a:buAutoNum type="arabicPeriod" startAt="41"/>
            </a:pPr>
            <a:r>
              <a:rPr lang="nn-NO" dirty="0"/>
              <a:t>Impagliazzo, Nisan, and Wigderson. Pseudorandomness for network algorithms. STOC 1994.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 startAt="41"/>
            </a:pPr>
            <a:r>
              <a:rPr lang="en-US" sz="2800" dirty="0"/>
              <a:t>Braverman, Rao, Raz, and </a:t>
            </a:r>
            <a:r>
              <a:rPr lang="en-US" sz="2800" dirty="0" err="1"/>
              <a:t>Yehudayoff</a:t>
            </a:r>
            <a:r>
              <a:rPr lang="en-US" sz="2800" dirty="0"/>
              <a:t>. Pseudorandom generators for regular branching programs. FOCS 2010, SICOMP 2014.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 startAt="41"/>
            </a:pPr>
            <a:r>
              <a:rPr lang="en-US" sz="2800" dirty="0"/>
              <a:t>De. </a:t>
            </a:r>
            <a:r>
              <a:rPr lang="en-US" sz="2800" dirty="0" err="1"/>
              <a:t>Pseudorandomness</a:t>
            </a:r>
            <a:r>
              <a:rPr lang="en-US" sz="2800" dirty="0"/>
              <a:t> for permutation and regular branching programs. CCC 2011.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 startAt="41"/>
            </a:pPr>
            <a:r>
              <a:rPr lang="en-US" sz="2800" dirty="0"/>
              <a:t>Brody and </a:t>
            </a:r>
            <a:r>
              <a:rPr lang="en-US" sz="2800" dirty="0" err="1"/>
              <a:t>Verbin</a:t>
            </a:r>
            <a:r>
              <a:rPr lang="en-US" sz="2800" dirty="0"/>
              <a:t>. The coin problem and </a:t>
            </a:r>
            <a:r>
              <a:rPr lang="en-US" sz="2800" dirty="0" err="1"/>
              <a:t>pseudorandomness</a:t>
            </a:r>
            <a:r>
              <a:rPr lang="en-US" sz="2800" dirty="0"/>
              <a:t> for branching programs. FOCS 2010.</a:t>
            </a:r>
            <a:endParaRPr lang="en-US" dirty="0"/>
          </a:p>
          <a:p>
            <a:pPr marL="514350" indent="-514350">
              <a:lnSpc>
                <a:spcPct val="100000"/>
              </a:lnSpc>
              <a:buFont typeface="+mj-lt"/>
              <a:buAutoNum type="arabicPeriod" startAt="41"/>
            </a:pPr>
            <a:r>
              <a:rPr lang="en-US" dirty="0" err="1"/>
              <a:t>Koucký</a:t>
            </a:r>
            <a:r>
              <a:rPr lang="en-US" dirty="0"/>
              <a:t>, </a:t>
            </a:r>
            <a:r>
              <a:rPr lang="en-US" dirty="0" err="1"/>
              <a:t>Nimbhorkar</a:t>
            </a:r>
            <a:r>
              <a:rPr lang="en-US" dirty="0"/>
              <a:t>, and </a:t>
            </a:r>
            <a:r>
              <a:rPr lang="en-US" dirty="0" err="1"/>
              <a:t>Pudlák</a:t>
            </a:r>
            <a:r>
              <a:rPr lang="en-US" dirty="0"/>
              <a:t>. Pseudorandom generators for group products. STOC 2011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 startAt="41"/>
            </a:pPr>
            <a:r>
              <a:rPr lang="en-US" dirty="0"/>
              <a:t>Steinke. </a:t>
            </a:r>
            <a:r>
              <a:rPr lang="en-US" dirty="0" err="1"/>
              <a:t>Pseudorandomness</a:t>
            </a:r>
            <a:r>
              <a:rPr lang="en-US" dirty="0"/>
              <a:t> for permutation branching programs without the group theory. ECCC 2012.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 startAt="41"/>
            </a:pPr>
            <a:r>
              <a:rPr lang="en-US" dirty="0"/>
              <a:t>Chattopadhyay, </a:t>
            </a:r>
            <a:r>
              <a:rPr lang="en-US" dirty="0" err="1"/>
              <a:t>Hatami</a:t>
            </a:r>
            <a:r>
              <a:rPr lang="en-US" dirty="0"/>
              <a:t>, Hosseini, and Lovett. Pseudorandom generators from polarizing random walks. CCC 2018, </a:t>
            </a:r>
            <a:r>
              <a:rPr lang="en-US" dirty="0" err="1"/>
              <a:t>ToC</a:t>
            </a:r>
            <a:r>
              <a:rPr lang="en-US" dirty="0"/>
              <a:t> 2019.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 startAt="41"/>
            </a:pPr>
            <a:r>
              <a:rPr lang="en-US" dirty="0"/>
              <a:t>Hoza, </a:t>
            </a:r>
            <a:r>
              <a:rPr lang="en-US" dirty="0" err="1"/>
              <a:t>Pyne</a:t>
            </a:r>
            <a:r>
              <a:rPr lang="en-US" dirty="0"/>
              <a:t>, and </a:t>
            </a:r>
            <a:r>
              <a:rPr lang="en-US" dirty="0" err="1"/>
              <a:t>Vadhan</a:t>
            </a:r>
            <a:r>
              <a:rPr lang="en-US" dirty="0"/>
              <a:t>. Pseudorandom generators for unbounded-width permutation branching programs. ITCS 2021.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 startAt="41"/>
            </a:pPr>
            <a:r>
              <a:rPr lang="en-US" dirty="0"/>
              <a:t>Bogdanov, Hoza, </a:t>
            </a:r>
            <a:r>
              <a:rPr lang="en-US" dirty="0" err="1"/>
              <a:t>Prakriya</a:t>
            </a:r>
            <a:r>
              <a:rPr lang="en-US" dirty="0"/>
              <a:t>, and </a:t>
            </a:r>
            <a:r>
              <a:rPr lang="en-US" dirty="0" err="1"/>
              <a:t>Pyne</a:t>
            </a:r>
            <a:r>
              <a:rPr lang="en-US" dirty="0"/>
              <a:t>. Hitting sets for regular branching programs. ECCC 2021.</a:t>
            </a:r>
          </a:p>
        </p:txBody>
      </p:sp>
    </p:spTree>
    <p:extLst>
      <p:ext uri="{BB962C8B-B14F-4D97-AF65-F5344CB8AC3E}">
        <p14:creationId xmlns:p14="http://schemas.microsoft.com/office/powerpoint/2010/main" val="13860351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F5305-ED77-4B33-92FC-F5B93C974C5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42131" y="1490986"/>
                <a:ext cx="11707737" cy="5258706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200000"/>
                  </a:lnSpc>
                </a:pPr>
                <a:r>
                  <a:rPr lang="en-US" dirty="0"/>
                  <a:t>It suffices to focus on the logarithmic case: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L</m:t>
                    </m:r>
                    <m:limUpp>
                      <m:limUp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limUp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</m:e>
                      <m:lim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?</m:t>
                        </m:r>
                      </m:lim>
                    </m:limUpp>
                    <m:r>
                      <m:rPr>
                        <m:nor/>
                      </m:rPr>
                      <a:rPr lang="en-US" b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BPL</m:t>
                    </m:r>
                  </m:oMath>
                </a14:m>
                <a:endParaRPr lang="en-US" dirty="0"/>
              </a:p>
              <a:p>
                <a:pPr>
                  <a:lnSpc>
                    <a:spcPct val="200000"/>
                  </a:lnSpc>
                </a:pPr>
                <a:r>
                  <a:rPr lang="en-US" dirty="0"/>
                  <a:t>Open problem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&gt;40</m:t>
                    </m:r>
                  </m:oMath>
                </a14:m>
                <a:r>
                  <a:rPr lang="en-US" dirty="0"/>
                  <a:t> years</a:t>
                </a:r>
              </a:p>
              <a:p>
                <a:pPr lvl="1">
                  <a:lnSpc>
                    <a:spcPct val="200000"/>
                  </a:lnSpc>
                </a:pPr>
                <a:r>
                  <a:rPr lang="en-US" dirty="0"/>
                  <a:t>Just like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1" i="0" smtClean="0">
                        <a:latin typeface="Cambria Math" panose="02040503050406030204" pitchFamily="18" charset="0"/>
                      </a:rPr>
                      <m:t>P</m:t>
                    </m:r>
                    <m:limUpp>
                      <m:limUp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limUp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</m:e>
                      <m:li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?</m:t>
                        </m:r>
                      </m:lim>
                    </m:limUpp>
                    <m:r>
                      <m:rPr>
                        <m:nor/>
                      </m:rPr>
                      <a:rPr lang="en-US" b="1" i="0" smtClean="0">
                        <a:latin typeface="Cambria Math" panose="02040503050406030204" pitchFamily="18" charset="0"/>
                      </a:rPr>
                      <m:t>NP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1" i="0" smtClean="0">
                        <a:latin typeface="Cambria Math" panose="02040503050406030204" pitchFamily="18" charset="0"/>
                      </a:rPr>
                      <m:t>L</m:t>
                    </m:r>
                    <m:limUpp>
                      <m:limUp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limUp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</m:e>
                      <m:li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?</m:t>
                        </m:r>
                      </m:lim>
                    </m:limUpp>
                    <m:r>
                      <m:rPr>
                        <m:nor/>
                      </m:rPr>
                      <a:rPr lang="en-US" b="1" i="0" smtClean="0">
                        <a:latin typeface="Cambria Math" panose="02040503050406030204" pitchFamily="18" charset="0"/>
                      </a:rPr>
                      <m:t>P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1" i="0" smtClean="0">
                        <a:latin typeface="Cambria Math" panose="02040503050406030204" pitchFamily="18" charset="0"/>
                      </a:rPr>
                      <m:t>P</m:t>
                    </m:r>
                    <m:limUpp>
                      <m:limUp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limUp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</m:e>
                      <m:li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?</m:t>
                        </m:r>
                      </m:lim>
                    </m:limUpp>
                    <m:r>
                      <m:rPr>
                        <m:nor/>
                      </m:rPr>
                      <a:rPr lang="en-US" b="1" i="0" smtClean="0">
                        <a:latin typeface="Cambria Math" panose="02040503050406030204" pitchFamily="18" charset="0"/>
                      </a:rPr>
                      <m:t>BPP</m:t>
                    </m:r>
                  </m:oMath>
                </a14:m>
                <a:r>
                  <a:rPr lang="en-US" dirty="0"/>
                  <a:t> and …</a:t>
                </a:r>
              </a:p>
              <a:p>
                <a:pPr>
                  <a:lnSpc>
                    <a:spcPct val="200000"/>
                  </a:lnSpc>
                </a:pPr>
                <a:r>
                  <a:rPr lang="en-US" dirty="0"/>
                  <a:t>But there are grounds for </a:t>
                </a:r>
                <a:r>
                  <a:rPr lang="en-US" dirty="0">
                    <a:solidFill>
                      <a:schemeClr val="accent1"/>
                    </a:solidFill>
                  </a:rPr>
                  <a:t>optimism</a:t>
                </a:r>
                <a:r>
                  <a:rPr lang="en-US" dirty="0"/>
                  <a:t>, especially compared to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1" i="0" smtClean="0">
                        <a:latin typeface="Cambria Math" panose="02040503050406030204" pitchFamily="18" charset="0"/>
                      </a:rPr>
                      <m:t>P</m:t>
                    </m:r>
                  </m:oMath>
                </a14:m>
                <a:r>
                  <a:rPr lang="en-US" dirty="0"/>
                  <a:t> vs.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1" i="0" smtClean="0">
                        <a:latin typeface="Cambria Math" panose="02040503050406030204" pitchFamily="18" charset="0"/>
                      </a:rPr>
                      <m:t>BPP</m:t>
                    </m:r>
                  </m:oMath>
                </a14:m>
                <a:endParaRPr lang="en-US" b="1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F5305-ED77-4B33-92FC-F5B93C974C5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42131" y="1490986"/>
                <a:ext cx="11707737" cy="5258706"/>
              </a:xfrm>
              <a:blipFill>
                <a:blip r:embed="rId2"/>
                <a:stretch>
                  <a:fillRect l="-9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87A5FA5-2318-408C-8897-DD54E15CD26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83663" y="304681"/>
                <a:ext cx="10515600" cy="1325563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1" i="0" smtClean="0">
                        <a:latin typeface="Cambria Math" panose="02040503050406030204" pitchFamily="18" charset="0"/>
                      </a:rPr>
                      <m:t>L</m:t>
                    </m:r>
                  </m:oMath>
                </a14:m>
                <a:r>
                  <a:rPr lang="en-US" dirty="0"/>
                  <a:t> vs.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1" i="0" smtClean="0">
                        <a:latin typeface="Cambria Math" panose="02040503050406030204" pitchFamily="18" charset="0"/>
                      </a:rPr>
                      <m:t>BPL</m:t>
                    </m:r>
                  </m:oMath>
                </a14:m>
                <a:endParaRPr lang="en-US" b="1" dirty="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87A5FA5-2318-408C-8897-DD54E15CD26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83663" y="304681"/>
                <a:ext cx="10515600" cy="1325563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" name="Group 22">
            <a:extLst>
              <a:ext uri="{FF2B5EF4-FFF2-40B4-BE49-F238E27FC236}">
                <a16:creationId xmlns:a16="http://schemas.microsoft.com/office/drawing/2014/main" id="{568AC53F-AF57-41E0-AD9C-8D55A9B5FFE1}"/>
              </a:ext>
            </a:extLst>
          </p:cNvPr>
          <p:cNvGrpSpPr/>
          <p:nvPr/>
        </p:nvGrpSpPr>
        <p:grpSpPr>
          <a:xfrm>
            <a:off x="8516043" y="569438"/>
            <a:ext cx="3323996" cy="3873231"/>
            <a:chOff x="8439131" y="807453"/>
            <a:chExt cx="3323996" cy="3873231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54F27EE2-E28B-4635-A04A-F735EB2398FC}"/>
                </a:ext>
              </a:extLst>
            </p:cNvPr>
            <p:cNvSpPr/>
            <p:nvPr/>
          </p:nvSpPr>
          <p:spPr>
            <a:xfrm rot="20307764">
              <a:off x="8439131" y="807453"/>
              <a:ext cx="2546329" cy="387323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6" name="Oval 15">
                  <a:extLst>
                    <a:ext uri="{FF2B5EF4-FFF2-40B4-BE49-F238E27FC236}">
                      <a16:creationId xmlns:a16="http://schemas.microsoft.com/office/drawing/2014/main" id="{43B46811-6D49-46CC-84FE-D1EDE0006EDA}"/>
                    </a:ext>
                  </a:extLst>
                </p:cNvPr>
                <p:cNvSpPr/>
                <p:nvPr/>
              </p:nvSpPr>
              <p:spPr>
                <a:xfrm>
                  <a:off x="9289990" y="2256090"/>
                  <a:ext cx="1613731" cy="2232588"/>
                </a:xfrm>
                <a:prstGeom prst="ellipse">
                  <a:avLst/>
                </a:prstGeom>
                <a:solidFill>
                  <a:schemeClr val="bg2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P</m:t>
                        </m:r>
                      </m:oMath>
                    </m:oMathPara>
                  </a14:m>
                  <a:endParaRPr lang="en-US" b="1" dirty="0">
                    <a:solidFill>
                      <a:schemeClr val="tx1"/>
                    </a:solidFill>
                  </a:endParaRPr>
                </a:p>
                <a:p>
                  <a:pPr algn="ctr"/>
                  <a:endParaRPr lang="en-US" sz="1100" b="1" dirty="0">
                    <a:solidFill>
                      <a:schemeClr val="tx1"/>
                    </a:solidFill>
                  </a:endParaRPr>
                </a:p>
                <a:p>
                  <a:pPr algn="ctr"/>
                  <a:endParaRPr lang="en-US" b="1" dirty="0"/>
                </a:p>
                <a:p>
                  <a:pPr algn="ctr"/>
                  <a:endParaRPr lang="en-US" b="1" dirty="0"/>
                </a:p>
                <a:p>
                  <a:pPr algn="ctr"/>
                  <a:endParaRPr lang="en-US" b="1" dirty="0"/>
                </a:p>
                <a:p>
                  <a:pPr algn="ctr"/>
                  <a:endParaRPr lang="en-US" b="1" dirty="0"/>
                </a:p>
                <a:p>
                  <a:pPr algn="ctr"/>
                  <a:endParaRPr lang="en-US" b="1" dirty="0"/>
                </a:p>
              </p:txBody>
            </p:sp>
          </mc:Choice>
          <mc:Fallback>
            <p:sp>
              <p:nvSpPr>
                <p:cNvPr id="16" name="Oval 15">
                  <a:extLst>
                    <a:ext uri="{FF2B5EF4-FFF2-40B4-BE49-F238E27FC236}">
                      <a16:creationId xmlns:a16="http://schemas.microsoft.com/office/drawing/2014/main" id="{43B46811-6D49-46CC-84FE-D1EDE0006ED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89990" y="2256090"/>
                  <a:ext cx="1613731" cy="2232588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2857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5" name="Oval 14">
                  <a:extLst>
                    <a:ext uri="{FF2B5EF4-FFF2-40B4-BE49-F238E27FC236}">
                      <a16:creationId xmlns:a16="http://schemas.microsoft.com/office/drawing/2014/main" id="{E56C6E00-5C63-440F-A44A-DCA964670A75}"/>
                    </a:ext>
                  </a:extLst>
                </p:cNvPr>
                <p:cNvSpPr/>
                <p:nvPr/>
              </p:nvSpPr>
              <p:spPr>
                <a:xfrm>
                  <a:off x="9510841" y="2879932"/>
                  <a:ext cx="1172027" cy="1478422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BPL</m:t>
                        </m:r>
                      </m:oMath>
                    </m:oMathPara>
                  </a14:m>
                  <a:endParaRPr lang="en-US" b="1" dirty="0">
                    <a:solidFill>
                      <a:schemeClr val="tx1"/>
                    </a:solidFill>
                  </a:endParaRPr>
                </a:p>
                <a:p>
                  <a:pPr algn="ctr"/>
                  <a:endParaRPr lang="en-US" b="1" dirty="0"/>
                </a:p>
                <a:p>
                  <a:pPr algn="ctr"/>
                  <a:endParaRPr lang="en-US" b="1" dirty="0"/>
                </a:p>
                <a:p>
                  <a:pPr algn="ctr"/>
                  <a:endParaRPr lang="en-US" b="1" dirty="0"/>
                </a:p>
              </p:txBody>
            </p:sp>
          </mc:Choice>
          <mc:Fallback>
            <p:sp>
              <p:nvSpPr>
                <p:cNvPr id="15" name="Oval 14">
                  <a:extLst>
                    <a:ext uri="{FF2B5EF4-FFF2-40B4-BE49-F238E27FC236}">
                      <a16:creationId xmlns:a16="http://schemas.microsoft.com/office/drawing/2014/main" id="{E56C6E00-5C63-440F-A44A-DCA964670A7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10841" y="2879932"/>
                  <a:ext cx="1172027" cy="1478422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2857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" name="Oval 13">
                  <a:extLst>
                    <a:ext uri="{FF2B5EF4-FFF2-40B4-BE49-F238E27FC236}">
                      <a16:creationId xmlns:a16="http://schemas.microsoft.com/office/drawing/2014/main" id="{2697196C-8337-4520-891D-2DE8E0C4A89C}"/>
                    </a:ext>
                  </a:extLst>
                </p:cNvPr>
                <p:cNvSpPr/>
                <p:nvPr/>
              </p:nvSpPr>
              <p:spPr>
                <a:xfrm>
                  <a:off x="9712295" y="3429000"/>
                  <a:ext cx="777667" cy="777667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</m:oMath>
                    </m:oMathPara>
                  </a14:m>
                  <a:endParaRPr lang="en-US" b="1" dirty="0"/>
                </a:p>
              </p:txBody>
            </p:sp>
          </mc:Choice>
          <mc:Fallback>
            <p:sp>
              <p:nvSpPr>
                <p:cNvPr id="14" name="Oval 13">
                  <a:extLst>
                    <a:ext uri="{FF2B5EF4-FFF2-40B4-BE49-F238E27FC236}">
                      <a16:creationId xmlns:a16="http://schemas.microsoft.com/office/drawing/2014/main" id="{2697196C-8337-4520-891D-2DE8E0C4A89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12295" y="3429000"/>
                  <a:ext cx="777667" cy="777667"/>
                </a:xfrm>
                <a:prstGeom prst="ellipse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2857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5054CE81-2BB5-468F-BDCF-2BB4A6C5AF6D}"/>
                    </a:ext>
                  </a:extLst>
                </p:cNvPr>
                <p:cNvSpPr txBox="1"/>
                <p:nvPr/>
              </p:nvSpPr>
              <p:spPr>
                <a:xfrm>
                  <a:off x="8854154" y="1230214"/>
                  <a:ext cx="43583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b="1" i="0" smtClean="0">
                            <a:latin typeface="Cambria Math" panose="02040503050406030204" pitchFamily="18" charset="0"/>
                          </a:rPr>
                          <m:t>NP</m:t>
                        </m:r>
                      </m:oMath>
                    </m:oMathPara>
                  </a14:m>
                  <a:endParaRPr lang="en-US" b="1" dirty="0"/>
                </a:p>
              </p:txBody>
            </p:sp>
          </mc:Choice>
          <mc:Fallback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5054CE81-2BB5-468F-BDCF-2BB4A6C5AF6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54154" y="1230214"/>
                  <a:ext cx="435836" cy="369332"/>
                </a:xfrm>
                <a:prstGeom prst="rect">
                  <a:avLst/>
                </a:prstGeom>
                <a:blipFill>
                  <a:blip r:embed="rId7"/>
                  <a:stretch>
                    <a:fillRect r="-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EBDA6584-1B9F-4E7D-A868-1B14F6DD075E}"/>
                    </a:ext>
                  </a:extLst>
                </p:cNvPr>
                <p:cNvSpPr txBox="1"/>
                <p:nvPr/>
              </p:nvSpPr>
              <p:spPr>
                <a:xfrm>
                  <a:off x="10743315" y="1230214"/>
                  <a:ext cx="60319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b="1" i="0" smtClean="0">
                            <a:latin typeface="Cambria Math" panose="02040503050406030204" pitchFamily="18" charset="0"/>
                          </a:rPr>
                          <m:t>coNP</m:t>
                        </m:r>
                      </m:oMath>
                    </m:oMathPara>
                  </a14:m>
                  <a:endParaRPr lang="en-US" b="1" dirty="0"/>
                </a:p>
              </p:txBody>
            </p:sp>
          </mc:Choice>
          <mc:Fallback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EBDA6584-1B9F-4E7D-A868-1B14F6DD075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43315" y="1230214"/>
                  <a:ext cx="603191" cy="369332"/>
                </a:xfrm>
                <a:prstGeom prst="rect">
                  <a:avLst/>
                </a:prstGeom>
                <a:blipFill>
                  <a:blip r:embed="rId8"/>
                  <a:stretch>
                    <a:fillRect r="-1212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C0A45142-7EF7-4D59-AA9E-E40258E204E9}"/>
                </a:ext>
              </a:extLst>
            </p:cNvPr>
            <p:cNvSpPr/>
            <p:nvPr/>
          </p:nvSpPr>
          <p:spPr>
            <a:xfrm rot="1292236" flipH="1">
              <a:off x="9216798" y="807454"/>
              <a:ext cx="2546329" cy="387323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052144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70E3F0-E1BF-4B19-8B45-A6811B98D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chemeClr val="accent1"/>
                </a:solidFill>
              </a:rPr>
              <a:t>read-once</a:t>
            </a:r>
            <a:r>
              <a:rPr lang="en-US" dirty="0"/>
              <a:t> assumption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CAC3C4D-6126-4897-BABD-1D08380A49B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80975" y="1825625"/>
                <a:ext cx="11906249" cy="4351338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dirty="0"/>
                  <a:t>Crucial weakness of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1" i="0" smtClean="0">
                        <a:latin typeface="Cambria Math" panose="02040503050406030204" pitchFamily="18" charset="0"/>
                      </a:rPr>
                      <m:t>BPL</m:t>
                    </m:r>
                  </m:oMath>
                </a14:m>
                <a:r>
                  <a:rPr lang="en-US" dirty="0"/>
                  <a:t> model: Random tape is </a:t>
                </a:r>
                <a:r>
                  <a:rPr lang="en-US" dirty="0">
                    <a:solidFill>
                      <a:schemeClr val="accent1"/>
                    </a:solidFill>
                  </a:rPr>
                  <a:t>read-once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be a randomized log-space algorithm, 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be an input, and let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Then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can be computed by a poly-width </a:t>
                </a:r>
                <a:r>
                  <a:rPr lang="en-US" dirty="0">
                    <a:solidFill>
                      <a:schemeClr val="accent1"/>
                    </a:solidFill>
                  </a:rPr>
                  <a:t>read-once branching program</a:t>
                </a:r>
                <a:r>
                  <a:rPr lang="en-US" dirty="0"/>
                  <a:t> (ROBP)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In fact, the ROBP reads the bits </a:t>
                </a:r>
                <a:r>
                  <a:rPr lang="en-US" dirty="0">
                    <a:solidFill>
                      <a:schemeClr val="accent1"/>
                    </a:solidFill>
                  </a:rPr>
                  <a:t>in order</a:t>
                </a:r>
                <a:r>
                  <a:rPr lang="en-US" dirty="0"/>
                  <a:t> (first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,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, etc.)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CAC3C4D-6126-4897-BABD-1D08380A49B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80975" y="1825625"/>
                <a:ext cx="11906249" cy="4351338"/>
              </a:xfrm>
              <a:blipFill>
                <a:blip r:embed="rId2"/>
                <a:stretch>
                  <a:fillRect l="-922" r="-1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2FB60EFF-E119-4507-AB17-36BE5C0F8837}"/>
              </a:ext>
            </a:extLst>
          </p:cNvPr>
          <p:cNvGrpSpPr/>
          <p:nvPr/>
        </p:nvGrpSpPr>
        <p:grpSpPr>
          <a:xfrm>
            <a:off x="9374187" y="430213"/>
            <a:ext cx="2120900" cy="2120900"/>
            <a:chOff x="9374187" y="430213"/>
            <a:chExt cx="2120900" cy="212090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4D797E62-1239-4828-AE98-D2F98B8FE490}"/>
                </a:ext>
              </a:extLst>
            </p:cNvPr>
            <p:cNvSpPr/>
            <p:nvPr/>
          </p:nvSpPr>
          <p:spPr>
            <a:xfrm>
              <a:off x="9374187" y="430213"/>
              <a:ext cx="2120900" cy="2120900"/>
            </a:xfrm>
            <a:prstGeom prst="roundRect">
              <a:avLst>
                <a:gd name="adj" fmla="val 3194"/>
              </a:avLst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Arrow: U-Turn 3">
              <a:extLst>
                <a:ext uri="{FF2B5EF4-FFF2-40B4-BE49-F238E27FC236}">
                  <a16:creationId xmlns:a16="http://schemas.microsoft.com/office/drawing/2014/main" id="{B50EBCD7-0BB4-4CAE-8B5B-033A7E1B9660}"/>
                </a:ext>
              </a:extLst>
            </p:cNvPr>
            <p:cNvSpPr/>
            <p:nvPr/>
          </p:nvSpPr>
          <p:spPr>
            <a:xfrm flipH="1">
              <a:off x="9760978" y="822543"/>
              <a:ext cx="1198610" cy="1186253"/>
            </a:xfrm>
            <a:prstGeom prst="uturnArrow">
              <a:avLst>
                <a:gd name="adj1" fmla="val 26149"/>
                <a:gd name="adj2" fmla="val 25000"/>
                <a:gd name="adj3" fmla="val 33046"/>
                <a:gd name="adj4" fmla="val 44271"/>
                <a:gd name="adj5" fmla="val 100000"/>
              </a:avLst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" name="&quot;Not Allowed&quot; Symbol 4">
              <a:extLst>
                <a:ext uri="{FF2B5EF4-FFF2-40B4-BE49-F238E27FC236}">
                  <a16:creationId xmlns:a16="http://schemas.microsoft.com/office/drawing/2014/main" id="{E7BB5C70-C7B8-4E4E-ABCD-47B78477A3A2}"/>
                </a:ext>
              </a:extLst>
            </p:cNvPr>
            <p:cNvSpPr/>
            <p:nvPr/>
          </p:nvSpPr>
          <p:spPr>
            <a:xfrm>
              <a:off x="9439275" y="495301"/>
              <a:ext cx="1990724" cy="1990724"/>
            </a:xfrm>
            <a:prstGeom prst="noSmoking">
              <a:avLst>
                <a:gd name="adj" fmla="val 11295"/>
              </a:avLst>
            </a:prstGeom>
            <a:solidFill>
              <a:srgbClr val="E2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01263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AC7CF-1E75-4217-91B6-D69A9BE6F7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5645"/>
            <a:ext cx="10515600" cy="1325563"/>
          </a:xfrm>
        </p:spPr>
        <p:txBody>
          <a:bodyPr/>
          <a:lstStyle/>
          <a:p>
            <a:r>
              <a:rPr lang="en-US" dirty="0"/>
              <a:t>Read-once branching programs (ROBPs)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2EFBB9D-4AA1-465F-A757-529EC63DE2DF}"/>
              </a:ext>
            </a:extLst>
          </p:cNvPr>
          <p:cNvSpPr/>
          <p:nvPr/>
        </p:nvSpPr>
        <p:spPr>
          <a:xfrm>
            <a:off x="2360644" y="2024742"/>
            <a:ext cx="177283" cy="177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7772987-A59B-4A0D-920B-6C2289EDC9C1}"/>
              </a:ext>
            </a:extLst>
          </p:cNvPr>
          <p:cNvSpPr/>
          <p:nvPr/>
        </p:nvSpPr>
        <p:spPr>
          <a:xfrm>
            <a:off x="2360644" y="2886268"/>
            <a:ext cx="177283" cy="177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654CFCA-AD34-4746-B1DE-08261F6F42FD}"/>
              </a:ext>
            </a:extLst>
          </p:cNvPr>
          <p:cNvSpPr/>
          <p:nvPr/>
        </p:nvSpPr>
        <p:spPr>
          <a:xfrm>
            <a:off x="2360644" y="3747794"/>
            <a:ext cx="177283" cy="177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C09DCD0-52FE-4559-81E5-C07A76E370C6}"/>
              </a:ext>
            </a:extLst>
          </p:cNvPr>
          <p:cNvSpPr/>
          <p:nvPr/>
        </p:nvSpPr>
        <p:spPr>
          <a:xfrm>
            <a:off x="2360644" y="4609320"/>
            <a:ext cx="177283" cy="177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E6E0F90-F9BD-4A87-A96B-EDE8D5837CD2}"/>
              </a:ext>
            </a:extLst>
          </p:cNvPr>
          <p:cNvSpPr/>
          <p:nvPr/>
        </p:nvSpPr>
        <p:spPr>
          <a:xfrm>
            <a:off x="2360643" y="5470846"/>
            <a:ext cx="177283" cy="177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6C3DA67-245F-4AF8-ACC2-05694BA0DED8}"/>
              </a:ext>
            </a:extLst>
          </p:cNvPr>
          <p:cNvSpPr/>
          <p:nvPr/>
        </p:nvSpPr>
        <p:spPr>
          <a:xfrm>
            <a:off x="3399452" y="2024742"/>
            <a:ext cx="177283" cy="177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D6D9581-4CB0-4C66-9512-79AD5B0B5D3E}"/>
              </a:ext>
            </a:extLst>
          </p:cNvPr>
          <p:cNvSpPr/>
          <p:nvPr/>
        </p:nvSpPr>
        <p:spPr>
          <a:xfrm>
            <a:off x="3399452" y="2886268"/>
            <a:ext cx="177283" cy="177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7DA1228-D8F8-43BF-9D80-5B5DE45A04C0}"/>
              </a:ext>
            </a:extLst>
          </p:cNvPr>
          <p:cNvSpPr/>
          <p:nvPr/>
        </p:nvSpPr>
        <p:spPr>
          <a:xfrm>
            <a:off x="3399452" y="3747794"/>
            <a:ext cx="177283" cy="177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E9BFD37-4BCF-426D-868F-F50FA3AC90E4}"/>
              </a:ext>
            </a:extLst>
          </p:cNvPr>
          <p:cNvSpPr/>
          <p:nvPr/>
        </p:nvSpPr>
        <p:spPr>
          <a:xfrm>
            <a:off x="3399452" y="4609320"/>
            <a:ext cx="177283" cy="177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C5411DE-32BB-441D-A542-F59DD0892F25}"/>
              </a:ext>
            </a:extLst>
          </p:cNvPr>
          <p:cNvSpPr/>
          <p:nvPr/>
        </p:nvSpPr>
        <p:spPr>
          <a:xfrm>
            <a:off x="3399451" y="5470846"/>
            <a:ext cx="177283" cy="177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392C664-82D7-4943-8F12-054819A6E109}"/>
              </a:ext>
            </a:extLst>
          </p:cNvPr>
          <p:cNvSpPr/>
          <p:nvPr/>
        </p:nvSpPr>
        <p:spPr>
          <a:xfrm>
            <a:off x="4438260" y="2024742"/>
            <a:ext cx="177283" cy="177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7F6C9B0-14A8-4D0A-8F1A-19111A32349F}"/>
              </a:ext>
            </a:extLst>
          </p:cNvPr>
          <p:cNvSpPr/>
          <p:nvPr/>
        </p:nvSpPr>
        <p:spPr>
          <a:xfrm>
            <a:off x="4438260" y="2886268"/>
            <a:ext cx="177283" cy="177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B1102EC-886C-40B7-B754-B57377F5C65F}"/>
              </a:ext>
            </a:extLst>
          </p:cNvPr>
          <p:cNvSpPr/>
          <p:nvPr/>
        </p:nvSpPr>
        <p:spPr>
          <a:xfrm>
            <a:off x="4438260" y="3747794"/>
            <a:ext cx="177283" cy="177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8F8A3C9-386E-4EA5-B9D5-3F19F443812A}"/>
              </a:ext>
            </a:extLst>
          </p:cNvPr>
          <p:cNvSpPr/>
          <p:nvPr/>
        </p:nvSpPr>
        <p:spPr>
          <a:xfrm>
            <a:off x="4438260" y="4609320"/>
            <a:ext cx="177283" cy="177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D117BE96-03B5-4CBF-B88F-36AC45BB1BAE}"/>
              </a:ext>
            </a:extLst>
          </p:cNvPr>
          <p:cNvSpPr/>
          <p:nvPr/>
        </p:nvSpPr>
        <p:spPr>
          <a:xfrm>
            <a:off x="4438259" y="5470846"/>
            <a:ext cx="177283" cy="177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423CC057-28A9-4E4A-BCFB-F62DD22041CB}"/>
              </a:ext>
            </a:extLst>
          </p:cNvPr>
          <p:cNvSpPr/>
          <p:nvPr/>
        </p:nvSpPr>
        <p:spPr>
          <a:xfrm>
            <a:off x="5477068" y="2024742"/>
            <a:ext cx="177283" cy="177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A2C21ED0-9760-42B9-B2E2-C71CFCD854CB}"/>
              </a:ext>
            </a:extLst>
          </p:cNvPr>
          <p:cNvSpPr/>
          <p:nvPr/>
        </p:nvSpPr>
        <p:spPr>
          <a:xfrm>
            <a:off x="5477068" y="2886268"/>
            <a:ext cx="177283" cy="177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569B131-57BC-4CEF-AF7E-F314D8654FE1}"/>
              </a:ext>
            </a:extLst>
          </p:cNvPr>
          <p:cNvSpPr/>
          <p:nvPr/>
        </p:nvSpPr>
        <p:spPr>
          <a:xfrm>
            <a:off x="5477068" y="3747794"/>
            <a:ext cx="177283" cy="177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B29BA42-BE7B-4073-880C-D9AE3D1E133B}"/>
              </a:ext>
            </a:extLst>
          </p:cNvPr>
          <p:cNvSpPr/>
          <p:nvPr/>
        </p:nvSpPr>
        <p:spPr>
          <a:xfrm>
            <a:off x="5477068" y="4609320"/>
            <a:ext cx="177283" cy="177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188C67A-1DC5-4A3C-BD39-287667308BAF}"/>
              </a:ext>
            </a:extLst>
          </p:cNvPr>
          <p:cNvSpPr/>
          <p:nvPr/>
        </p:nvSpPr>
        <p:spPr>
          <a:xfrm>
            <a:off x="5477067" y="5470846"/>
            <a:ext cx="177283" cy="177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3B79D14-1EF8-4BCC-BE74-629D2FEB4568}"/>
              </a:ext>
            </a:extLst>
          </p:cNvPr>
          <p:cNvSpPr/>
          <p:nvPr/>
        </p:nvSpPr>
        <p:spPr>
          <a:xfrm>
            <a:off x="6515875" y="2024742"/>
            <a:ext cx="177283" cy="177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D9D1B60B-4D97-4DEA-9C3B-F64B19176EE5}"/>
              </a:ext>
            </a:extLst>
          </p:cNvPr>
          <p:cNvSpPr/>
          <p:nvPr/>
        </p:nvSpPr>
        <p:spPr>
          <a:xfrm>
            <a:off x="6515875" y="2886268"/>
            <a:ext cx="177283" cy="177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67D2B147-6E21-41B7-96F9-56E22EA531E1}"/>
              </a:ext>
            </a:extLst>
          </p:cNvPr>
          <p:cNvSpPr/>
          <p:nvPr/>
        </p:nvSpPr>
        <p:spPr>
          <a:xfrm>
            <a:off x="6515875" y="3747794"/>
            <a:ext cx="177283" cy="177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D6347855-175E-4A1D-B27B-20DE5BD78BF9}"/>
              </a:ext>
            </a:extLst>
          </p:cNvPr>
          <p:cNvSpPr/>
          <p:nvPr/>
        </p:nvSpPr>
        <p:spPr>
          <a:xfrm>
            <a:off x="6515875" y="4609320"/>
            <a:ext cx="177283" cy="177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2D38A3C0-A215-4B90-AF79-4C0ABA8A44C0}"/>
              </a:ext>
            </a:extLst>
          </p:cNvPr>
          <p:cNvSpPr/>
          <p:nvPr/>
        </p:nvSpPr>
        <p:spPr>
          <a:xfrm>
            <a:off x="6515874" y="5470846"/>
            <a:ext cx="177283" cy="177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6316F90A-2766-4950-85FD-2B856875A6AD}"/>
              </a:ext>
            </a:extLst>
          </p:cNvPr>
          <p:cNvSpPr/>
          <p:nvPr/>
        </p:nvSpPr>
        <p:spPr>
          <a:xfrm>
            <a:off x="7554681" y="2024742"/>
            <a:ext cx="177283" cy="177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9DD61AA9-A3B8-490B-9E9B-86F84BBF3F81}"/>
              </a:ext>
            </a:extLst>
          </p:cNvPr>
          <p:cNvSpPr/>
          <p:nvPr/>
        </p:nvSpPr>
        <p:spPr>
          <a:xfrm>
            <a:off x="7554681" y="2886268"/>
            <a:ext cx="177283" cy="177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02796B16-3DCB-4420-A8C0-2C5C7D29428B}"/>
              </a:ext>
            </a:extLst>
          </p:cNvPr>
          <p:cNvSpPr/>
          <p:nvPr/>
        </p:nvSpPr>
        <p:spPr>
          <a:xfrm>
            <a:off x="7554681" y="3747794"/>
            <a:ext cx="177283" cy="177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DB82A5D2-6CB8-4A6A-8158-185F1C0B0D92}"/>
              </a:ext>
            </a:extLst>
          </p:cNvPr>
          <p:cNvSpPr/>
          <p:nvPr/>
        </p:nvSpPr>
        <p:spPr>
          <a:xfrm>
            <a:off x="7554681" y="4609320"/>
            <a:ext cx="177283" cy="177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CBAE36BA-6665-451A-A98D-6D6A0FC126D4}"/>
              </a:ext>
            </a:extLst>
          </p:cNvPr>
          <p:cNvSpPr/>
          <p:nvPr/>
        </p:nvSpPr>
        <p:spPr>
          <a:xfrm>
            <a:off x="7554680" y="5470846"/>
            <a:ext cx="177283" cy="177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EDFB2282-712B-4AC9-9382-BBB797EDB65B}"/>
              </a:ext>
            </a:extLst>
          </p:cNvPr>
          <p:cNvSpPr/>
          <p:nvPr/>
        </p:nvSpPr>
        <p:spPr>
          <a:xfrm>
            <a:off x="8593486" y="2024742"/>
            <a:ext cx="177283" cy="177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B3EF8041-E8C1-4A6A-97A5-F49EEAA43254}"/>
              </a:ext>
            </a:extLst>
          </p:cNvPr>
          <p:cNvSpPr/>
          <p:nvPr/>
        </p:nvSpPr>
        <p:spPr>
          <a:xfrm>
            <a:off x="8593486" y="2886268"/>
            <a:ext cx="177283" cy="177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63AAF711-B61C-4E49-B90D-42AA2626ADB7}"/>
              </a:ext>
            </a:extLst>
          </p:cNvPr>
          <p:cNvSpPr/>
          <p:nvPr/>
        </p:nvSpPr>
        <p:spPr>
          <a:xfrm>
            <a:off x="8593486" y="3747794"/>
            <a:ext cx="177283" cy="177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052EACF7-0193-4B99-8EA6-EEDA55D733C8}"/>
              </a:ext>
            </a:extLst>
          </p:cNvPr>
          <p:cNvSpPr/>
          <p:nvPr/>
        </p:nvSpPr>
        <p:spPr>
          <a:xfrm>
            <a:off x="8593486" y="4609320"/>
            <a:ext cx="177283" cy="177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ED68FAF4-63C5-4867-8576-010BBEB190A1}"/>
              </a:ext>
            </a:extLst>
          </p:cNvPr>
          <p:cNvSpPr/>
          <p:nvPr/>
        </p:nvSpPr>
        <p:spPr>
          <a:xfrm>
            <a:off x="8593485" y="5470846"/>
            <a:ext cx="177283" cy="177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8D941198-112E-44BE-B0F2-DD6109BBAE0D}"/>
                  </a:ext>
                </a:extLst>
              </p:cNvPr>
              <p:cNvSpPr txBox="1"/>
              <p:nvPr/>
            </p:nvSpPr>
            <p:spPr>
              <a:xfrm>
                <a:off x="1534558" y="1918273"/>
                <a:ext cx="66247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start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8D941198-112E-44BE-B0F2-DD6109BBAE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4558" y="1918273"/>
                <a:ext cx="662473" cy="369332"/>
              </a:xfrm>
              <a:prstGeom prst="rect">
                <a:avLst/>
              </a:prstGeom>
              <a:blipFill>
                <a:blip r:embed="rId5"/>
                <a:stretch>
                  <a:fillRect r="-14815" b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9" name="Group 138">
            <a:extLst>
              <a:ext uri="{FF2B5EF4-FFF2-40B4-BE49-F238E27FC236}">
                <a16:creationId xmlns:a16="http://schemas.microsoft.com/office/drawing/2014/main" id="{BBCD0FBF-4D23-4C6D-8692-162249885574}"/>
              </a:ext>
            </a:extLst>
          </p:cNvPr>
          <p:cNvGrpSpPr/>
          <p:nvPr/>
        </p:nvGrpSpPr>
        <p:grpSpPr>
          <a:xfrm>
            <a:off x="2511965" y="1764559"/>
            <a:ext cx="6107483" cy="3732249"/>
            <a:chOff x="2511965" y="1764559"/>
            <a:chExt cx="6107483" cy="3732249"/>
          </a:xfrm>
        </p:grpSpPr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9C2AF3AA-9C11-41EB-A88D-D0F2E465FF93}"/>
                </a:ext>
              </a:extLst>
            </p:cNvPr>
            <p:cNvCxnSpPr>
              <a:cxnSpLocks/>
              <a:stCxn id="18" idx="6"/>
              <a:endCxn id="23" idx="2"/>
            </p:cNvCxnSpPr>
            <p:nvPr/>
          </p:nvCxnSpPr>
          <p:spPr>
            <a:xfrm>
              <a:off x="4615543" y="4697962"/>
              <a:ext cx="861525" cy="0"/>
            </a:xfrm>
            <a:prstGeom prst="straightConnector1">
              <a:avLst/>
            </a:prstGeom>
            <a:ln w="158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id="{280BE4FD-8383-473C-9243-A045AA42D80A}"/>
                </a:ext>
              </a:extLst>
            </p:cNvPr>
            <p:cNvGrpSpPr/>
            <p:nvPr/>
          </p:nvGrpSpPr>
          <p:grpSpPr>
            <a:xfrm>
              <a:off x="2511965" y="1764559"/>
              <a:ext cx="6107483" cy="3732249"/>
              <a:chOff x="2511965" y="1764559"/>
              <a:chExt cx="6107483" cy="3732249"/>
            </a:xfrm>
          </p:grpSpPr>
          <p:cxnSp>
            <p:nvCxnSpPr>
              <p:cNvPr id="83" name="Straight Arrow Connector 82">
                <a:extLst>
                  <a:ext uri="{FF2B5EF4-FFF2-40B4-BE49-F238E27FC236}">
                    <a16:creationId xmlns:a16="http://schemas.microsoft.com/office/drawing/2014/main" id="{3D507627-42B6-417A-9DA1-628529285A7B}"/>
                  </a:ext>
                </a:extLst>
              </p:cNvPr>
              <p:cNvCxnSpPr>
                <a:cxnSpLocks/>
                <a:stCxn id="15" idx="6"/>
                <a:endCxn id="21" idx="1"/>
              </p:cNvCxnSpPr>
              <p:nvPr/>
            </p:nvCxnSpPr>
            <p:spPr>
              <a:xfrm>
                <a:off x="4615543" y="2113384"/>
                <a:ext cx="887487" cy="798846"/>
              </a:xfrm>
              <a:prstGeom prst="straightConnector1">
                <a:avLst/>
              </a:prstGeom>
              <a:ln w="158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Arrow Connector 101">
                <a:extLst>
                  <a:ext uri="{FF2B5EF4-FFF2-40B4-BE49-F238E27FC236}">
                    <a16:creationId xmlns:a16="http://schemas.microsoft.com/office/drawing/2014/main" id="{A1D7BB3C-B6DE-4079-95BD-4EC3CD319F2A}"/>
                  </a:ext>
                </a:extLst>
              </p:cNvPr>
              <p:cNvCxnSpPr>
                <a:cxnSpLocks/>
                <a:stCxn id="23" idx="7"/>
                <a:endCxn id="27" idx="3"/>
              </p:cNvCxnSpPr>
              <p:nvPr/>
            </p:nvCxnSpPr>
            <p:spPr>
              <a:xfrm flipV="1">
                <a:off x="5628389" y="3899115"/>
                <a:ext cx="913448" cy="736167"/>
              </a:xfrm>
              <a:prstGeom prst="straightConnector1">
                <a:avLst/>
              </a:prstGeom>
              <a:ln w="158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137" name="Group 136">
                <a:extLst>
                  <a:ext uri="{FF2B5EF4-FFF2-40B4-BE49-F238E27FC236}">
                    <a16:creationId xmlns:a16="http://schemas.microsoft.com/office/drawing/2014/main" id="{3A826F0C-FC80-44FB-BB75-755184C7D0AE}"/>
                  </a:ext>
                </a:extLst>
              </p:cNvPr>
              <p:cNvGrpSpPr/>
              <p:nvPr/>
            </p:nvGrpSpPr>
            <p:grpSpPr>
              <a:xfrm>
                <a:off x="2511965" y="1764559"/>
                <a:ext cx="6107483" cy="3732249"/>
                <a:chOff x="2511965" y="1764559"/>
                <a:chExt cx="6107483" cy="3732249"/>
              </a:xfrm>
            </p:grpSpPr>
            <p:cxnSp>
              <p:nvCxnSpPr>
                <p:cNvPr id="42" name="Straight Arrow Connector 41">
                  <a:extLst>
                    <a:ext uri="{FF2B5EF4-FFF2-40B4-BE49-F238E27FC236}">
                      <a16:creationId xmlns:a16="http://schemas.microsoft.com/office/drawing/2014/main" id="{B3968389-2A79-4A6E-995E-74FFC128715B}"/>
                    </a:ext>
                  </a:extLst>
                </p:cNvPr>
                <p:cNvCxnSpPr>
                  <a:stCxn id="4" idx="6"/>
                  <a:endCxn id="10" idx="2"/>
                </p:cNvCxnSpPr>
                <p:nvPr/>
              </p:nvCxnSpPr>
              <p:spPr>
                <a:xfrm>
                  <a:off x="2537927" y="2113384"/>
                  <a:ext cx="861525" cy="0"/>
                </a:xfrm>
                <a:prstGeom prst="straightConnector1">
                  <a:avLst/>
                </a:prstGeom>
                <a:ln w="158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Arrow Connector 42">
                  <a:extLst>
                    <a:ext uri="{FF2B5EF4-FFF2-40B4-BE49-F238E27FC236}">
                      <a16:creationId xmlns:a16="http://schemas.microsoft.com/office/drawing/2014/main" id="{C39F659A-6EB7-4AE4-81BA-F18CB2D6F2F5}"/>
                    </a:ext>
                  </a:extLst>
                </p:cNvPr>
                <p:cNvCxnSpPr>
                  <a:cxnSpLocks/>
                  <a:stCxn id="4" idx="5"/>
                  <a:endCxn id="11" idx="1"/>
                </p:cNvCxnSpPr>
                <p:nvPr/>
              </p:nvCxnSpPr>
              <p:spPr>
                <a:xfrm>
                  <a:off x="2511965" y="2176063"/>
                  <a:ext cx="913449" cy="736167"/>
                </a:xfrm>
                <a:prstGeom prst="straightConnector1">
                  <a:avLst/>
                </a:prstGeom>
                <a:ln w="158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E9BE6AE1-4C30-4818-AF8E-DF3BCEE858E2}"/>
                    </a:ext>
                  </a:extLst>
                </p:cNvPr>
                <p:cNvSpPr txBox="1"/>
                <p:nvPr/>
              </p:nvSpPr>
              <p:spPr>
                <a:xfrm>
                  <a:off x="2806958" y="1764559"/>
                  <a:ext cx="33590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0</a:t>
                  </a:r>
                </a:p>
              </p:txBody>
            </p:sp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AF2ACBF8-0C03-4597-8D94-D3CFD7E84688}"/>
                    </a:ext>
                  </a:extLst>
                </p:cNvPr>
                <p:cNvSpPr txBox="1"/>
                <p:nvPr/>
              </p:nvSpPr>
              <p:spPr>
                <a:xfrm>
                  <a:off x="2962466" y="2253486"/>
                  <a:ext cx="33590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1</a:t>
                  </a:r>
                </a:p>
              </p:txBody>
            </p:sp>
            <p:cxnSp>
              <p:nvCxnSpPr>
                <p:cNvPr id="56" name="Straight Arrow Connector 55">
                  <a:extLst>
                    <a:ext uri="{FF2B5EF4-FFF2-40B4-BE49-F238E27FC236}">
                      <a16:creationId xmlns:a16="http://schemas.microsoft.com/office/drawing/2014/main" id="{30802EC0-579F-4A1D-B332-1188A892E3B0}"/>
                    </a:ext>
                  </a:extLst>
                </p:cNvPr>
                <p:cNvCxnSpPr>
                  <a:cxnSpLocks/>
                  <a:stCxn id="11" idx="5"/>
                  <a:endCxn id="18" idx="1"/>
                </p:cNvCxnSpPr>
                <p:nvPr/>
              </p:nvCxnSpPr>
              <p:spPr>
                <a:xfrm>
                  <a:off x="3550773" y="3037589"/>
                  <a:ext cx="913449" cy="1597693"/>
                </a:xfrm>
                <a:prstGeom prst="straightConnector1">
                  <a:avLst/>
                </a:prstGeom>
                <a:ln w="158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Straight Arrow Connector 59">
                  <a:extLst>
                    <a:ext uri="{FF2B5EF4-FFF2-40B4-BE49-F238E27FC236}">
                      <a16:creationId xmlns:a16="http://schemas.microsoft.com/office/drawing/2014/main" id="{AC22FD34-63AE-4794-A902-3F197FD9EDAD}"/>
                    </a:ext>
                  </a:extLst>
                </p:cNvPr>
                <p:cNvCxnSpPr>
                  <a:cxnSpLocks/>
                  <a:stCxn id="11" idx="7"/>
                  <a:endCxn id="15" idx="3"/>
                </p:cNvCxnSpPr>
                <p:nvPr/>
              </p:nvCxnSpPr>
              <p:spPr>
                <a:xfrm flipV="1">
                  <a:off x="3550773" y="2176063"/>
                  <a:ext cx="913449" cy="736167"/>
                </a:xfrm>
                <a:prstGeom prst="straightConnector1">
                  <a:avLst/>
                </a:prstGeom>
                <a:ln w="158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Straight Arrow Connector 62">
                  <a:extLst>
                    <a:ext uri="{FF2B5EF4-FFF2-40B4-BE49-F238E27FC236}">
                      <a16:creationId xmlns:a16="http://schemas.microsoft.com/office/drawing/2014/main" id="{D9B7BA58-80C3-4D06-8639-93733916C902}"/>
                    </a:ext>
                  </a:extLst>
                </p:cNvPr>
                <p:cNvCxnSpPr>
                  <a:cxnSpLocks/>
                  <a:stCxn id="10" idx="5"/>
                  <a:endCxn id="16" idx="1"/>
                </p:cNvCxnSpPr>
                <p:nvPr/>
              </p:nvCxnSpPr>
              <p:spPr>
                <a:xfrm>
                  <a:off x="3550773" y="2176063"/>
                  <a:ext cx="913449" cy="736167"/>
                </a:xfrm>
                <a:prstGeom prst="straightConnector1">
                  <a:avLst/>
                </a:prstGeom>
                <a:ln w="158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Straight Arrow Connector 67">
                  <a:extLst>
                    <a:ext uri="{FF2B5EF4-FFF2-40B4-BE49-F238E27FC236}">
                      <a16:creationId xmlns:a16="http://schemas.microsoft.com/office/drawing/2014/main" id="{E314083D-D50D-41BB-A2E2-6E92CD826E8B}"/>
                    </a:ext>
                  </a:extLst>
                </p:cNvPr>
                <p:cNvCxnSpPr>
                  <a:cxnSpLocks/>
                  <a:stCxn id="10" idx="6"/>
                  <a:endCxn id="15" idx="2"/>
                </p:cNvCxnSpPr>
                <p:nvPr/>
              </p:nvCxnSpPr>
              <p:spPr>
                <a:xfrm>
                  <a:off x="3576735" y="2113384"/>
                  <a:ext cx="861525" cy="0"/>
                </a:xfrm>
                <a:prstGeom prst="straightConnector1">
                  <a:avLst/>
                </a:prstGeom>
                <a:ln w="158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D5EBE971-9A1D-4796-BD45-4EF0E3A28A7F}"/>
                    </a:ext>
                  </a:extLst>
                </p:cNvPr>
                <p:cNvSpPr txBox="1"/>
                <p:nvPr/>
              </p:nvSpPr>
              <p:spPr>
                <a:xfrm>
                  <a:off x="3550773" y="3315783"/>
                  <a:ext cx="33590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0</a:t>
                  </a:r>
                </a:p>
              </p:txBody>
            </p:sp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39A2AC63-AD4A-4646-A74A-A4D5AE0280E9}"/>
                    </a:ext>
                  </a:extLst>
                </p:cNvPr>
                <p:cNvSpPr txBox="1"/>
                <p:nvPr/>
              </p:nvSpPr>
              <p:spPr>
                <a:xfrm>
                  <a:off x="3671594" y="2701602"/>
                  <a:ext cx="33590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1</a:t>
                  </a:r>
                </a:p>
              </p:txBody>
            </p:sp>
            <p:cxnSp>
              <p:nvCxnSpPr>
                <p:cNvPr id="77" name="Straight Arrow Connector 76">
                  <a:extLst>
                    <a:ext uri="{FF2B5EF4-FFF2-40B4-BE49-F238E27FC236}">
                      <a16:creationId xmlns:a16="http://schemas.microsoft.com/office/drawing/2014/main" id="{51F80865-4379-43F8-A30B-80507734B96E}"/>
                    </a:ext>
                  </a:extLst>
                </p:cNvPr>
                <p:cNvCxnSpPr>
                  <a:cxnSpLocks/>
                  <a:stCxn id="18" idx="7"/>
                  <a:endCxn id="22" idx="3"/>
                </p:cNvCxnSpPr>
                <p:nvPr/>
              </p:nvCxnSpPr>
              <p:spPr>
                <a:xfrm flipV="1">
                  <a:off x="4589581" y="3899115"/>
                  <a:ext cx="913449" cy="736167"/>
                </a:xfrm>
                <a:prstGeom prst="straightConnector1">
                  <a:avLst/>
                </a:prstGeom>
                <a:ln w="158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0" name="Straight Arrow Connector 79">
                  <a:extLst>
                    <a:ext uri="{FF2B5EF4-FFF2-40B4-BE49-F238E27FC236}">
                      <a16:creationId xmlns:a16="http://schemas.microsoft.com/office/drawing/2014/main" id="{0389C43C-EB99-41AD-A64B-04EF04FF3BC8}"/>
                    </a:ext>
                  </a:extLst>
                </p:cNvPr>
                <p:cNvCxnSpPr>
                  <a:cxnSpLocks/>
                  <a:stCxn id="15" idx="4"/>
                  <a:endCxn id="24" idx="1"/>
                </p:cNvCxnSpPr>
                <p:nvPr/>
              </p:nvCxnSpPr>
              <p:spPr>
                <a:xfrm>
                  <a:off x="4526902" y="2202025"/>
                  <a:ext cx="976127" cy="3294783"/>
                </a:xfrm>
                <a:prstGeom prst="straightConnector1">
                  <a:avLst/>
                </a:prstGeom>
                <a:ln w="158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0756F0A3-79D4-46F5-AE38-BC9B1FB9633E}"/>
                    </a:ext>
                  </a:extLst>
                </p:cNvPr>
                <p:cNvSpPr txBox="1"/>
                <p:nvPr/>
              </p:nvSpPr>
              <p:spPr>
                <a:xfrm>
                  <a:off x="4599388" y="4151347"/>
                  <a:ext cx="33590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0</a:t>
                  </a:r>
                </a:p>
              </p:txBody>
            </p:sp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168DB870-A0F5-4C55-80BB-8E25309CA769}"/>
                    </a:ext>
                  </a:extLst>
                </p:cNvPr>
                <p:cNvSpPr txBox="1"/>
                <p:nvPr/>
              </p:nvSpPr>
              <p:spPr>
                <a:xfrm>
                  <a:off x="4678223" y="4676886"/>
                  <a:ext cx="33590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1</a:t>
                  </a:r>
                </a:p>
              </p:txBody>
            </p:sp>
            <p:cxnSp>
              <p:nvCxnSpPr>
                <p:cNvPr id="90" name="Straight Arrow Connector 89">
                  <a:extLst>
                    <a:ext uri="{FF2B5EF4-FFF2-40B4-BE49-F238E27FC236}">
                      <a16:creationId xmlns:a16="http://schemas.microsoft.com/office/drawing/2014/main" id="{E1E96105-4FDE-47A5-AD2F-F09A1804ABC5}"/>
                    </a:ext>
                  </a:extLst>
                </p:cNvPr>
                <p:cNvCxnSpPr>
                  <a:cxnSpLocks/>
                  <a:stCxn id="22" idx="7"/>
                  <a:endCxn id="25" idx="3"/>
                </p:cNvCxnSpPr>
                <p:nvPr/>
              </p:nvCxnSpPr>
              <p:spPr>
                <a:xfrm flipV="1">
                  <a:off x="5628389" y="2176063"/>
                  <a:ext cx="913448" cy="1597693"/>
                </a:xfrm>
                <a:prstGeom prst="straightConnector1">
                  <a:avLst/>
                </a:prstGeom>
                <a:ln w="158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4" name="Straight Arrow Connector 93">
                  <a:extLst>
                    <a:ext uri="{FF2B5EF4-FFF2-40B4-BE49-F238E27FC236}">
                      <a16:creationId xmlns:a16="http://schemas.microsoft.com/office/drawing/2014/main" id="{DC15A505-4855-4D77-9591-57D698F4AA7C}"/>
                    </a:ext>
                  </a:extLst>
                </p:cNvPr>
                <p:cNvCxnSpPr>
                  <a:cxnSpLocks/>
                  <a:stCxn id="22" idx="5"/>
                  <a:endCxn id="29" idx="1"/>
                </p:cNvCxnSpPr>
                <p:nvPr/>
              </p:nvCxnSpPr>
              <p:spPr>
                <a:xfrm>
                  <a:off x="5628389" y="3899115"/>
                  <a:ext cx="913447" cy="1597693"/>
                </a:xfrm>
                <a:prstGeom prst="straightConnector1">
                  <a:avLst/>
                </a:prstGeom>
                <a:ln w="158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22A0D78B-0324-4A65-8A14-8317EF630DA3}"/>
                    </a:ext>
                  </a:extLst>
                </p:cNvPr>
                <p:cNvSpPr txBox="1"/>
                <p:nvPr/>
              </p:nvSpPr>
              <p:spPr>
                <a:xfrm>
                  <a:off x="5512836" y="3997015"/>
                  <a:ext cx="33590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0</a:t>
                  </a:r>
                </a:p>
              </p:txBody>
            </p:sp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DF5CE2B4-4AE3-4B2E-B490-8C63B56B2932}"/>
                    </a:ext>
                  </a:extLst>
                </p:cNvPr>
                <p:cNvSpPr txBox="1"/>
                <p:nvPr/>
              </p:nvSpPr>
              <p:spPr>
                <a:xfrm>
                  <a:off x="5797957" y="3311594"/>
                  <a:ext cx="33590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1</a:t>
                  </a:r>
                </a:p>
              </p:txBody>
            </p:sp>
            <p:cxnSp>
              <p:nvCxnSpPr>
                <p:cNvPr id="99" name="Straight Arrow Connector 98">
                  <a:extLst>
                    <a:ext uri="{FF2B5EF4-FFF2-40B4-BE49-F238E27FC236}">
                      <a16:creationId xmlns:a16="http://schemas.microsoft.com/office/drawing/2014/main" id="{B816DCEB-2AD2-4067-8DE7-1AA035024BF5}"/>
                    </a:ext>
                  </a:extLst>
                </p:cNvPr>
                <p:cNvCxnSpPr>
                  <a:cxnSpLocks/>
                  <a:stCxn id="23" idx="5"/>
                  <a:endCxn id="29" idx="1"/>
                </p:cNvCxnSpPr>
                <p:nvPr/>
              </p:nvCxnSpPr>
              <p:spPr>
                <a:xfrm>
                  <a:off x="5628389" y="4760641"/>
                  <a:ext cx="913447" cy="736167"/>
                </a:xfrm>
                <a:prstGeom prst="straightConnector1">
                  <a:avLst/>
                </a:prstGeom>
                <a:ln w="158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05" name="Straight Arrow Connector 104">
                  <a:extLst>
                    <a:ext uri="{FF2B5EF4-FFF2-40B4-BE49-F238E27FC236}">
                      <a16:creationId xmlns:a16="http://schemas.microsoft.com/office/drawing/2014/main" id="{00D3F864-4F0C-468F-AF9F-3129FB3DB640}"/>
                    </a:ext>
                  </a:extLst>
                </p:cNvPr>
                <p:cNvCxnSpPr>
                  <a:cxnSpLocks/>
                  <a:stCxn id="25" idx="5"/>
                  <a:endCxn id="32" idx="1"/>
                </p:cNvCxnSpPr>
                <p:nvPr/>
              </p:nvCxnSpPr>
              <p:spPr>
                <a:xfrm>
                  <a:off x="6667196" y="2176063"/>
                  <a:ext cx="913447" cy="1597693"/>
                </a:xfrm>
                <a:prstGeom prst="straightConnector1">
                  <a:avLst/>
                </a:prstGeom>
                <a:ln w="158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08" name="TextBox 107">
                  <a:extLst>
                    <a:ext uri="{FF2B5EF4-FFF2-40B4-BE49-F238E27FC236}">
                      <a16:creationId xmlns:a16="http://schemas.microsoft.com/office/drawing/2014/main" id="{6994A662-4441-486F-95BF-DA09E6FF0CC8}"/>
                    </a:ext>
                  </a:extLst>
                </p:cNvPr>
                <p:cNvSpPr txBox="1"/>
                <p:nvPr/>
              </p:nvSpPr>
              <p:spPr>
                <a:xfrm>
                  <a:off x="6604515" y="2357408"/>
                  <a:ext cx="33590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0</a:t>
                  </a:r>
                </a:p>
              </p:txBody>
            </p:sp>
            <p:cxnSp>
              <p:nvCxnSpPr>
                <p:cNvPr id="109" name="Straight Arrow Connector 108">
                  <a:extLst>
                    <a:ext uri="{FF2B5EF4-FFF2-40B4-BE49-F238E27FC236}">
                      <a16:creationId xmlns:a16="http://schemas.microsoft.com/office/drawing/2014/main" id="{7C8211BC-F5A4-42AB-9455-BA082AAEB0F6}"/>
                    </a:ext>
                  </a:extLst>
                </p:cNvPr>
                <p:cNvCxnSpPr>
                  <a:cxnSpLocks/>
                  <a:stCxn id="25" idx="6"/>
                  <a:endCxn id="30" idx="2"/>
                </p:cNvCxnSpPr>
                <p:nvPr/>
              </p:nvCxnSpPr>
              <p:spPr>
                <a:xfrm>
                  <a:off x="6693158" y="2113384"/>
                  <a:ext cx="861523" cy="0"/>
                </a:xfrm>
                <a:prstGeom prst="straightConnector1">
                  <a:avLst/>
                </a:prstGeom>
                <a:ln w="158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13" name="TextBox 112">
                  <a:extLst>
                    <a:ext uri="{FF2B5EF4-FFF2-40B4-BE49-F238E27FC236}">
                      <a16:creationId xmlns:a16="http://schemas.microsoft.com/office/drawing/2014/main" id="{CB7D068A-15DA-4DC2-A29D-26389D037AD1}"/>
                    </a:ext>
                  </a:extLst>
                </p:cNvPr>
                <p:cNvSpPr txBox="1"/>
                <p:nvPr/>
              </p:nvSpPr>
              <p:spPr>
                <a:xfrm>
                  <a:off x="6745488" y="1792735"/>
                  <a:ext cx="33590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1</a:t>
                  </a:r>
                </a:p>
              </p:txBody>
            </p:sp>
            <p:cxnSp>
              <p:nvCxnSpPr>
                <p:cNvPr id="114" name="Straight Arrow Connector 113">
                  <a:extLst>
                    <a:ext uri="{FF2B5EF4-FFF2-40B4-BE49-F238E27FC236}">
                      <a16:creationId xmlns:a16="http://schemas.microsoft.com/office/drawing/2014/main" id="{F34F3905-1917-4012-B215-984650233864}"/>
                    </a:ext>
                  </a:extLst>
                </p:cNvPr>
                <p:cNvCxnSpPr>
                  <a:cxnSpLocks/>
                  <a:stCxn id="29" idx="7"/>
                  <a:endCxn id="32" idx="3"/>
                </p:cNvCxnSpPr>
                <p:nvPr/>
              </p:nvCxnSpPr>
              <p:spPr>
                <a:xfrm flipV="1">
                  <a:off x="6667195" y="3899115"/>
                  <a:ext cx="913448" cy="1597693"/>
                </a:xfrm>
                <a:prstGeom prst="straightConnector1">
                  <a:avLst/>
                </a:prstGeom>
                <a:ln w="158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17" name="Straight Arrow Connector 116">
                  <a:extLst>
                    <a:ext uri="{FF2B5EF4-FFF2-40B4-BE49-F238E27FC236}">
                      <a16:creationId xmlns:a16="http://schemas.microsoft.com/office/drawing/2014/main" id="{A29F5DBF-260A-43F3-B509-0B72FE7C5794}"/>
                    </a:ext>
                  </a:extLst>
                </p:cNvPr>
                <p:cNvCxnSpPr>
                  <a:cxnSpLocks/>
                  <a:stCxn id="29" idx="7"/>
                  <a:endCxn id="33" idx="3"/>
                </p:cNvCxnSpPr>
                <p:nvPr/>
              </p:nvCxnSpPr>
              <p:spPr>
                <a:xfrm flipV="1">
                  <a:off x="6667195" y="4760641"/>
                  <a:ext cx="913448" cy="736167"/>
                </a:xfrm>
                <a:prstGeom prst="straightConnector1">
                  <a:avLst/>
                </a:prstGeom>
                <a:ln w="158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20" name="Straight Arrow Connector 119">
                  <a:extLst>
                    <a:ext uri="{FF2B5EF4-FFF2-40B4-BE49-F238E27FC236}">
                      <a16:creationId xmlns:a16="http://schemas.microsoft.com/office/drawing/2014/main" id="{84679E7C-D653-4CB1-9DCE-338703D3B208}"/>
                    </a:ext>
                  </a:extLst>
                </p:cNvPr>
                <p:cNvCxnSpPr>
                  <a:cxnSpLocks/>
                  <a:stCxn id="32" idx="7"/>
                  <a:endCxn id="35" idx="3"/>
                </p:cNvCxnSpPr>
                <p:nvPr/>
              </p:nvCxnSpPr>
              <p:spPr>
                <a:xfrm flipV="1">
                  <a:off x="7706002" y="2176063"/>
                  <a:ext cx="913446" cy="1597693"/>
                </a:xfrm>
                <a:prstGeom prst="straightConnector1">
                  <a:avLst/>
                </a:prstGeom>
                <a:ln w="158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23" name="Straight Arrow Connector 122">
                  <a:extLst>
                    <a:ext uri="{FF2B5EF4-FFF2-40B4-BE49-F238E27FC236}">
                      <a16:creationId xmlns:a16="http://schemas.microsoft.com/office/drawing/2014/main" id="{13206606-5C8A-4D10-A5DE-48098B0F6F02}"/>
                    </a:ext>
                  </a:extLst>
                </p:cNvPr>
                <p:cNvCxnSpPr>
                  <a:cxnSpLocks/>
                  <a:stCxn id="30" idx="5"/>
                  <a:endCxn id="36" idx="1"/>
                </p:cNvCxnSpPr>
                <p:nvPr/>
              </p:nvCxnSpPr>
              <p:spPr>
                <a:xfrm>
                  <a:off x="7706002" y="2176063"/>
                  <a:ext cx="913446" cy="736167"/>
                </a:xfrm>
                <a:prstGeom prst="straightConnector1">
                  <a:avLst/>
                </a:prstGeom>
                <a:ln w="158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26" name="TextBox 125">
                  <a:extLst>
                    <a:ext uri="{FF2B5EF4-FFF2-40B4-BE49-F238E27FC236}">
                      <a16:creationId xmlns:a16="http://schemas.microsoft.com/office/drawing/2014/main" id="{0A99C184-5287-4DFF-A09F-703F6C862210}"/>
                    </a:ext>
                  </a:extLst>
                </p:cNvPr>
                <p:cNvSpPr txBox="1"/>
                <p:nvPr/>
              </p:nvSpPr>
              <p:spPr>
                <a:xfrm>
                  <a:off x="7581182" y="3269457"/>
                  <a:ext cx="33590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1</a:t>
                  </a:r>
                </a:p>
              </p:txBody>
            </p:sp>
            <p:cxnSp>
              <p:nvCxnSpPr>
                <p:cNvPr id="127" name="Straight Arrow Connector 126">
                  <a:extLst>
                    <a:ext uri="{FF2B5EF4-FFF2-40B4-BE49-F238E27FC236}">
                      <a16:creationId xmlns:a16="http://schemas.microsoft.com/office/drawing/2014/main" id="{A90F1607-8C54-4A41-BE73-4D376388CB1B}"/>
                    </a:ext>
                  </a:extLst>
                </p:cNvPr>
                <p:cNvCxnSpPr>
                  <a:cxnSpLocks/>
                  <a:stCxn id="30" idx="6"/>
                  <a:endCxn id="35" idx="2"/>
                </p:cNvCxnSpPr>
                <p:nvPr/>
              </p:nvCxnSpPr>
              <p:spPr>
                <a:xfrm>
                  <a:off x="7731964" y="2113384"/>
                  <a:ext cx="861522" cy="0"/>
                </a:xfrm>
                <a:prstGeom prst="straightConnector1">
                  <a:avLst/>
                </a:prstGeom>
                <a:ln w="158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32" name="Straight Arrow Connector 131">
                  <a:extLst>
                    <a:ext uri="{FF2B5EF4-FFF2-40B4-BE49-F238E27FC236}">
                      <a16:creationId xmlns:a16="http://schemas.microsoft.com/office/drawing/2014/main" id="{434360D6-1D06-46AF-838F-247AB597F53A}"/>
                    </a:ext>
                  </a:extLst>
                </p:cNvPr>
                <p:cNvCxnSpPr>
                  <a:cxnSpLocks/>
                  <a:stCxn id="32" idx="5"/>
                  <a:endCxn id="38" idx="1"/>
                </p:cNvCxnSpPr>
                <p:nvPr/>
              </p:nvCxnSpPr>
              <p:spPr>
                <a:xfrm>
                  <a:off x="7706002" y="3899115"/>
                  <a:ext cx="913446" cy="736167"/>
                </a:xfrm>
                <a:prstGeom prst="straightConnector1">
                  <a:avLst/>
                </a:prstGeom>
                <a:ln w="158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35" name="TextBox 134">
                  <a:extLst>
                    <a:ext uri="{FF2B5EF4-FFF2-40B4-BE49-F238E27FC236}">
                      <a16:creationId xmlns:a16="http://schemas.microsoft.com/office/drawing/2014/main" id="{5D0BBFC1-E8FF-419A-94CC-A020E9CC64F9}"/>
                    </a:ext>
                  </a:extLst>
                </p:cNvPr>
                <p:cNvSpPr txBox="1"/>
                <p:nvPr/>
              </p:nvSpPr>
              <p:spPr>
                <a:xfrm>
                  <a:off x="7643321" y="3966681"/>
                  <a:ext cx="33590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0</a:t>
                  </a:r>
                </a:p>
              </p:txBody>
            </p:sp>
          </p:grpSp>
        </p:grp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C53828AE-DE2C-40F9-BC8D-0FA08943A16E}"/>
              </a:ext>
            </a:extLst>
          </p:cNvPr>
          <p:cNvGrpSpPr/>
          <p:nvPr/>
        </p:nvGrpSpPr>
        <p:grpSpPr>
          <a:xfrm>
            <a:off x="526433" y="2023969"/>
            <a:ext cx="861156" cy="3624160"/>
            <a:chOff x="138713" y="2023969"/>
            <a:chExt cx="861156" cy="3624160"/>
          </a:xfrm>
        </p:grpSpPr>
        <p:sp>
          <p:nvSpPr>
            <p:cNvPr id="140" name="Left Brace 139">
              <a:extLst>
                <a:ext uri="{FF2B5EF4-FFF2-40B4-BE49-F238E27FC236}">
                  <a16:creationId xmlns:a16="http://schemas.microsoft.com/office/drawing/2014/main" id="{17019DCA-4A57-442E-860F-514BEE45440A}"/>
                </a:ext>
              </a:extLst>
            </p:cNvPr>
            <p:cNvSpPr/>
            <p:nvPr/>
          </p:nvSpPr>
          <p:spPr>
            <a:xfrm>
              <a:off x="768371" y="2023969"/>
              <a:ext cx="231498" cy="3624160"/>
            </a:xfrm>
            <a:prstGeom prst="leftBrace">
              <a:avLst>
                <a:gd name="adj1" fmla="val 81340"/>
                <a:gd name="adj2" fmla="val 50000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1" name="TextBox 140">
                  <a:extLst>
                    <a:ext uri="{FF2B5EF4-FFF2-40B4-BE49-F238E27FC236}">
                      <a16:creationId xmlns:a16="http://schemas.microsoft.com/office/drawing/2014/main" id="{45B08AEE-E514-485D-853E-24DB247F88F9}"/>
                    </a:ext>
                  </a:extLst>
                </p:cNvPr>
                <p:cNvSpPr txBox="1"/>
                <p:nvPr/>
              </p:nvSpPr>
              <p:spPr>
                <a:xfrm>
                  <a:off x="138713" y="3106518"/>
                  <a:ext cx="553998" cy="1459061"/>
                </a:xfrm>
                <a:prstGeom prst="rect">
                  <a:avLst/>
                </a:prstGeom>
                <a:noFill/>
              </p:spPr>
              <p:txBody>
                <a:bodyPr vert="vert270" wrap="square" rtlCol="0">
                  <a:spAutoFit/>
                </a:bodyPr>
                <a:lstStyle/>
                <a:p>
                  <a:pPr algn="ctr"/>
                  <a:r>
                    <a:rPr lang="en-US" sz="2400" dirty="0"/>
                    <a:t>Width </a:t>
                  </a:r>
                  <a14:m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𝑤</m:t>
                      </m:r>
                    </m:oMath>
                  </a14:m>
                  <a:endParaRPr lang="en-US" sz="2400" dirty="0"/>
                </a:p>
              </p:txBody>
            </p:sp>
          </mc:Choice>
          <mc:Fallback>
            <p:sp>
              <p:nvSpPr>
                <p:cNvPr id="141" name="TextBox 140">
                  <a:extLst>
                    <a:ext uri="{FF2B5EF4-FFF2-40B4-BE49-F238E27FC236}">
                      <a16:creationId xmlns:a16="http://schemas.microsoft.com/office/drawing/2014/main" id="{45B08AEE-E514-485D-853E-24DB247F88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8713" y="3106518"/>
                  <a:ext cx="553998" cy="1459061"/>
                </a:xfrm>
                <a:prstGeom prst="rect">
                  <a:avLst/>
                </a:prstGeom>
                <a:blipFill>
                  <a:blip r:embed="rId6"/>
                  <a:stretch>
                    <a:fillRect r="-1648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36CBF79B-2B0D-47D6-AF28-91C202DA3D94}"/>
                  </a:ext>
                </a:extLst>
              </p:cNvPr>
              <p:cNvSpPr txBox="1"/>
              <p:nvPr/>
            </p:nvSpPr>
            <p:spPr>
              <a:xfrm>
                <a:off x="1849492" y="1209871"/>
                <a:ext cx="662473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2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2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36CBF79B-2B0D-47D6-AF28-91C202DA3D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9492" y="1209871"/>
                <a:ext cx="662473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163B69DD-7821-45DC-A2D4-614A6C4E824C}"/>
                  </a:ext>
                </a:extLst>
              </p:cNvPr>
              <p:cNvSpPr txBox="1"/>
              <p:nvPr/>
            </p:nvSpPr>
            <p:spPr>
              <a:xfrm>
                <a:off x="2643672" y="1207403"/>
                <a:ext cx="662473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2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163B69DD-7821-45DC-A2D4-614A6C4E82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3672" y="1207403"/>
                <a:ext cx="662473" cy="43088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4339088F-2CD0-4E01-868E-F8FDFE72D651}"/>
              </a:ext>
            </a:extLst>
          </p:cNvPr>
          <p:cNvCxnSpPr>
            <a:cxnSpLocks/>
          </p:cNvCxnSpPr>
          <p:nvPr/>
        </p:nvCxnSpPr>
        <p:spPr>
          <a:xfrm>
            <a:off x="2516549" y="2170227"/>
            <a:ext cx="913449" cy="736167"/>
          </a:xfrm>
          <a:prstGeom prst="straightConnector1">
            <a:avLst/>
          </a:prstGeom>
          <a:ln w="63500">
            <a:solidFill>
              <a:schemeClr val="accent2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3E910067-B112-41A3-A670-9EDE55BCE913}"/>
              </a:ext>
            </a:extLst>
          </p:cNvPr>
          <p:cNvCxnSpPr>
            <a:cxnSpLocks/>
            <a:stCxn id="11" idx="5"/>
            <a:endCxn id="18" idx="1"/>
          </p:cNvCxnSpPr>
          <p:nvPr/>
        </p:nvCxnSpPr>
        <p:spPr>
          <a:xfrm>
            <a:off x="3550773" y="3037589"/>
            <a:ext cx="913449" cy="1597693"/>
          </a:xfrm>
          <a:prstGeom prst="straightConnector1">
            <a:avLst/>
          </a:prstGeom>
          <a:ln w="63500">
            <a:solidFill>
              <a:schemeClr val="accent2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5E858FA5-EBFF-4667-BE7D-21F9DA5FB8FE}"/>
                  </a:ext>
                </a:extLst>
              </p:cNvPr>
              <p:cNvSpPr txBox="1"/>
              <p:nvPr/>
            </p:nvSpPr>
            <p:spPr>
              <a:xfrm>
                <a:off x="3581396" y="1213697"/>
                <a:ext cx="662473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2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5E858FA5-EBFF-4667-BE7D-21F9DA5FB8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1396" y="1213697"/>
                <a:ext cx="662473" cy="43088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01B55C96-670F-4E78-A656-5DC144CAE812}"/>
                  </a:ext>
                </a:extLst>
              </p:cNvPr>
              <p:cNvSpPr txBox="1"/>
              <p:nvPr/>
            </p:nvSpPr>
            <p:spPr>
              <a:xfrm>
                <a:off x="4682888" y="1207403"/>
                <a:ext cx="662473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2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01B55C96-670F-4E78-A656-5DC144CAE8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2888" y="1207403"/>
                <a:ext cx="662473" cy="43088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62B38011-B52A-4848-81B5-7E485A2A3F66}"/>
                  </a:ext>
                </a:extLst>
              </p:cNvPr>
              <p:cNvSpPr txBox="1"/>
              <p:nvPr/>
            </p:nvSpPr>
            <p:spPr>
              <a:xfrm>
                <a:off x="5764763" y="1207403"/>
                <a:ext cx="662473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2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62B38011-B52A-4848-81B5-7E485A2A3F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4763" y="1207403"/>
                <a:ext cx="662473" cy="43088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177E4809-D545-4BAA-9FAD-6BA8D6C9A1B8}"/>
                  </a:ext>
                </a:extLst>
              </p:cNvPr>
              <p:cNvSpPr txBox="1"/>
              <p:nvPr/>
            </p:nvSpPr>
            <p:spPr>
              <a:xfrm>
                <a:off x="6814933" y="1201523"/>
                <a:ext cx="662473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2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177E4809-D545-4BAA-9FAD-6BA8D6C9A1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4933" y="1201523"/>
                <a:ext cx="662473" cy="43088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0C636D66-D965-4C01-9C1E-B05B4F5ADE7C}"/>
                  </a:ext>
                </a:extLst>
              </p:cNvPr>
              <p:cNvSpPr txBox="1"/>
              <p:nvPr/>
            </p:nvSpPr>
            <p:spPr>
              <a:xfrm>
                <a:off x="7811272" y="1201522"/>
                <a:ext cx="662473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2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0C636D66-D965-4C01-9C1E-B05B4F5ADE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1272" y="1201522"/>
                <a:ext cx="662473" cy="43088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2EFB90F4-8606-4CE0-AA9F-8EC8593CF841}"/>
              </a:ext>
            </a:extLst>
          </p:cNvPr>
          <p:cNvCxnSpPr>
            <a:cxnSpLocks/>
            <a:stCxn id="18" idx="7"/>
            <a:endCxn id="22" idx="3"/>
          </p:cNvCxnSpPr>
          <p:nvPr/>
        </p:nvCxnSpPr>
        <p:spPr>
          <a:xfrm flipV="1">
            <a:off x="4589581" y="3899115"/>
            <a:ext cx="913449" cy="736167"/>
          </a:xfrm>
          <a:prstGeom prst="straightConnector1">
            <a:avLst/>
          </a:prstGeom>
          <a:ln w="63500">
            <a:solidFill>
              <a:schemeClr val="accent2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B2CD0550-51B5-44E2-8E32-D311BC18F0BE}"/>
              </a:ext>
            </a:extLst>
          </p:cNvPr>
          <p:cNvCxnSpPr>
            <a:cxnSpLocks/>
            <a:stCxn id="22" idx="7"/>
            <a:endCxn id="25" idx="3"/>
          </p:cNvCxnSpPr>
          <p:nvPr/>
        </p:nvCxnSpPr>
        <p:spPr>
          <a:xfrm flipV="1">
            <a:off x="5628389" y="2176063"/>
            <a:ext cx="913448" cy="1597693"/>
          </a:xfrm>
          <a:prstGeom prst="straightConnector1">
            <a:avLst/>
          </a:prstGeom>
          <a:ln w="63500">
            <a:solidFill>
              <a:schemeClr val="accent2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AEA142B9-E875-4040-A693-B311C256F21C}"/>
              </a:ext>
            </a:extLst>
          </p:cNvPr>
          <p:cNvCxnSpPr>
            <a:cxnSpLocks/>
            <a:stCxn id="25" idx="5"/>
            <a:endCxn id="32" idx="1"/>
          </p:cNvCxnSpPr>
          <p:nvPr/>
        </p:nvCxnSpPr>
        <p:spPr>
          <a:xfrm>
            <a:off x="6667196" y="2176063"/>
            <a:ext cx="913447" cy="1597693"/>
          </a:xfrm>
          <a:prstGeom prst="straightConnector1">
            <a:avLst/>
          </a:prstGeom>
          <a:ln w="63500">
            <a:solidFill>
              <a:schemeClr val="accent2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4BE02729-92F7-4E3A-81F7-C8CF88E5C659}"/>
              </a:ext>
            </a:extLst>
          </p:cNvPr>
          <p:cNvCxnSpPr>
            <a:cxnSpLocks/>
            <a:stCxn id="32" idx="7"/>
            <a:endCxn id="35" idx="3"/>
          </p:cNvCxnSpPr>
          <p:nvPr/>
        </p:nvCxnSpPr>
        <p:spPr>
          <a:xfrm flipV="1">
            <a:off x="7706002" y="2176063"/>
            <a:ext cx="913446" cy="1597693"/>
          </a:xfrm>
          <a:prstGeom prst="straightConnector1">
            <a:avLst/>
          </a:prstGeom>
          <a:ln w="63500">
            <a:solidFill>
              <a:schemeClr val="accent2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03FAE78-2B00-40E6-BB91-36FA0B8A33E7}"/>
                  </a:ext>
                </a:extLst>
              </p:cNvPr>
              <p:cNvSpPr txBox="1"/>
              <p:nvPr/>
            </p:nvSpPr>
            <p:spPr>
              <a:xfrm>
                <a:off x="9386089" y="2840101"/>
                <a:ext cx="251363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Computes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m:rPr>
                          <m:lit/>
                        </m:rPr>
                        <a:rPr lang="en-US" sz="2400" b="0" i="1" smtClean="0"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0, 1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lit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}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m:rPr>
                          <m:lit/>
                        </m:rPr>
                        <a:rPr lang="en-US" sz="2400" b="0" i="1" smtClean="0"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0, 1</m:t>
                      </m:r>
                      <m:r>
                        <m:rPr>
                          <m:lit/>
                        </m:rPr>
                        <a:rPr lang="en-US" sz="2400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03FAE78-2B00-40E6-BB91-36FA0B8A33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6089" y="2840101"/>
                <a:ext cx="2513637" cy="830997"/>
              </a:xfrm>
              <a:prstGeom prst="rect">
                <a:avLst/>
              </a:prstGeom>
              <a:blipFill>
                <a:blip r:embed="rId14"/>
                <a:stretch>
                  <a:fillRect l="-1942" t="-5882" b="-95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A85D1B2B-AFAB-47E8-96FB-C823CE9A602C}"/>
                  </a:ext>
                </a:extLst>
              </p:cNvPr>
              <p:cNvSpPr txBox="1"/>
              <p:nvPr/>
            </p:nvSpPr>
            <p:spPr>
              <a:xfrm>
                <a:off x="8849610" y="1884154"/>
                <a:ext cx="66247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acc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A85D1B2B-AFAB-47E8-96FB-C823CE9A60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9610" y="1884154"/>
                <a:ext cx="662473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5" name="Group 44">
            <a:extLst>
              <a:ext uri="{FF2B5EF4-FFF2-40B4-BE49-F238E27FC236}">
                <a16:creationId xmlns:a16="http://schemas.microsoft.com/office/drawing/2014/main" id="{CA1303B4-B8E2-407E-8FCB-50B4F2AF1B8B}"/>
              </a:ext>
            </a:extLst>
          </p:cNvPr>
          <p:cNvGrpSpPr/>
          <p:nvPr/>
        </p:nvGrpSpPr>
        <p:grpSpPr>
          <a:xfrm>
            <a:off x="2160738" y="5897063"/>
            <a:ext cx="6688872" cy="761833"/>
            <a:chOff x="2169132" y="5774955"/>
            <a:chExt cx="548318" cy="761833"/>
          </a:xfrm>
        </p:grpSpPr>
        <p:sp>
          <p:nvSpPr>
            <p:cNvPr id="100" name="Left Brace 99">
              <a:extLst>
                <a:ext uri="{FF2B5EF4-FFF2-40B4-BE49-F238E27FC236}">
                  <a16:creationId xmlns:a16="http://schemas.microsoft.com/office/drawing/2014/main" id="{DEDDE07C-7817-42E3-BB23-F4682E4DF442}"/>
                </a:ext>
              </a:extLst>
            </p:cNvPr>
            <p:cNvSpPr/>
            <p:nvPr/>
          </p:nvSpPr>
          <p:spPr>
            <a:xfrm rot="16200000">
              <a:off x="2293207" y="5650880"/>
              <a:ext cx="300167" cy="548318"/>
            </a:xfrm>
            <a:prstGeom prst="leftBrace">
              <a:avLst>
                <a:gd name="adj1" fmla="val 81340"/>
                <a:gd name="adj2" fmla="val 50000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CCA0F57E-8A74-4FB4-9F1F-B4CE1089C037}"/>
                    </a:ext>
                  </a:extLst>
                </p:cNvPr>
                <p:cNvSpPr txBox="1"/>
                <p:nvPr/>
              </p:nvSpPr>
              <p:spPr>
                <a:xfrm>
                  <a:off x="2206021" y="6075123"/>
                  <a:ext cx="474540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a14:m>
                  <a:r>
                    <a:rPr lang="en-US" sz="2400" dirty="0"/>
                    <a:t> layers (</a:t>
                  </a:r>
                  <a14:m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a14:m>
                  <a:r>
                    <a:rPr lang="en-US" sz="2400" dirty="0"/>
                    <a:t> length)</a:t>
                  </a:r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CCA0F57E-8A74-4FB4-9F1F-B4CE1089C03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06021" y="6075123"/>
                  <a:ext cx="474540" cy="461665"/>
                </a:xfrm>
                <a:prstGeom prst="rect">
                  <a:avLst/>
                </a:prstGeom>
                <a:blipFill>
                  <a:blip r:embed="rId17"/>
                  <a:stretch>
                    <a:fillRect t="-10667" b="-30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custDataLst>
      <p:tags r:id="rId1"/>
    </p:custDataLst>
    <p:extLst>
      <p:ext uri="{BB962C8B-B14F-4D97-AF65-F5344CB8AC3E}">
        <p14:creationId xmlns:p14="http://schemas.microsoft.com/office/powerpoint/2010/main" val="1838418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142" grpId="0"/>
      <p:bldP spid="143" grpId="0"/>
      <p:bldP spid="149" grpId="0"/>
      <p:bldP spid="150" grpId="0"/>
      <p:bldP spid="152" grpId="0"/>
      <p:bldP spid="153" grpId="0"/>
      <p:bldP spid="154" grpId="0"/>
      <p:bldP spid="3" grpId="0"/>
      <p:bldP spid="9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9CA8A-58B9-43C8-8691-EA6A7CC729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416" y="-43522"/>
            <a:ext cx="10515600" cy="1325563"/>
          </a:xfrm>
        </p:spPr>
        <p:txBody>
          <a:bodyPr/>
          <a:lstStyle/>
          <a:p>
            <a:r>
              <a:rPr lang="en-US" dirty="0"/>
              <a:t>Pseudorandom generators (PRGs)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E958524-787D-4419-92BF-4E0EAE6E389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8778" y="1707219"/>
                <a:ext cx="12134444" cy="4967322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dirty="0"/>
                  <a:t>We want explicit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m:rPr>
                        <m:lit/>
                      </m:rPr>
                      <a:rPr lang="en-US" b="0" i="1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lit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m:rPr>
                        <m:lit/>
                      </m:rPr>
                      <a:rPr lang="en-US" b="0" i="1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lit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 such that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∀ 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width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-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length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-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ROBP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 </m:t>
                      </m:r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𝔼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𝑈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𝔼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𝑈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US" dirty="0"/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We want </a:t>
                </a:r>
                <a:r>
                  <a:rPr lang="en-US" dirty="0">
                    <a:solidFill>
                      <a:schemeClr val="accent1"/>
                    </a:solidFill>
                  </a:rPr>
                  <a:t>unconditional</a:t>
                </a:r>
                <a:r>
                  <a:rPr lang="en-US" dirty="0"/>
                  <a:t> constructions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Note: In general, PRGs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lower bounds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dirty="0"/>
                  <a:t>In some contexts (e.g., crypto), lower bounds seem out of reach, hence PRGs do too 🙁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dirty="0"/>
                  <a:t>But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1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BPL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is different</a:t>
                </a:r>
                <a:r>
                  <a:rPr lang="en-US" dirty="0"/>
                  <a:t>. Strong lower bounds for ROBPs are </a:t>
                </a:r>
                <a:r>
                  <a:rPr lang="en-US" dirty="0">
                    <a:solidFill>
                      <a:schemeClr val="accent1"/>
                    </a:solidFill>
                  </a:rPr>
                  <a:t>known </a:t>
                </a:r>
                <a:r>
                  <a:rPr lang="en-US" dirty="0"/>
                  <a:t>(e.g., inner product mod 2), so we </a:t>
                </a:r>
                <a:r>
                  <a:rPr lang="en-US" dirty="0">
                    <a:solidFill>
                      <a:schemeClr val="accent1"/>
                    </a:solidFill>
                  </a:rPr>
                  <a:t>can</a:t>
                </a:r>
                <a:r>
                  <a:rPr lang="en-US" dirty="0"/>
                  <a:t> hope to construct optimal PRGs in this setting 🙂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E958524-787D-4419-92BF-4E0EAE6E38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8778" y="1707219"/>
                <a:ext cx="12134444" cy="4967322"/>
              </a:xfrm>
              <a:blipFill>
                <a:blip r:embed="rId2"/>
                <a:stretch>
                  <a:fillRect l="-905" r="-12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1" name="Group 30">
            <a:extLst>
              <a:ext uri="{FF2B5EF4-FFF2-40B4-BE49-F238E27FC236}">
                <a16:creationId xmlns:a16="http://schemas.microsoft.com/office/drawing/2014/main" id="{38209E6B-83BB-49F7-B483-2A81FE944E10}"/>
              </a:ext>
            </a:extLst>
          </p:cNvPr>
          <p:cNvGrpSpPr/>
          <p:nvPr/>
        </p:nvGrpSpPr>
        <p:grpSpPr>
          <a:xfrm>
            <a:off x="7332092" y="678355"/>
            <a:ext cx="4608492" cy="1579070"/>
            <a:chOff x="7487596" y="983155"/>
            <a:chExt cx="4268054" cy="1462421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901E8582-EF36-45A3-A8E3-A435ADF4986A}"/>
                </a:ext>
              </a:extLst>
            </p:cNvPr>
            <p:cNvGrpSpPr/>
            <p:nvPr/>
          </p:nvGrpSpPr>
          <p:grpSpPr>
            <a:xfrm>
              <a:off x="7487596" y="2017957"/>
              <a:ext cx="4267198" cy="427619"/>
              <a:chOff x="7198633" y="2403854"/>
              <a:chExt cx="4564351" cy="472217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81E75791-8492-46C9-855E-B6355EBC7B52}"/>
                  </a:ext>
                </a:extLst>
              </p:cNvPr>
              <p:cNvSpPr/>
              <p:nvPr/>
            </p:nvSpPr>
            <p:spPr>
              <a:xfrm>
                <a:off x="7198633" y="2405120"/>
                <a:ext cx="4564351" cy="46148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0" name="Picture 19" descr="An old photo of a person&#10;&#10;Description automatically generated">
                <a:extLst>
                  <a:ext uri="{FF2B5EF4-FFF2-40B4-BE49-F238E27FC236}">
                    <a16:creationId xmlns:a16="http://schemas.microsoft.com/office/drawing/2014/main" id="{64BC3967-A1D3-4E82-8A6C-97A9B91224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198634" y="2410690"/>
                <a:ext cx="461687" cy="461687"/>
              </a:xfrm>
              <a:prstGeom prst="rect">
                <a:avLst/>
              </a:prstGeom>
            </p:spPr>
          </p:pic>
          <p:pic>
            <p:nvPicPr>
              <p:cNvPr id="21" name="Picture 20" descr="A coin next to a sign&#10;&#10;Description automatically generated">
                <a:extLst>
                  <a:ext uri="{FF2B5EF4-FFF2-40B4-BE49-F238E27FC236}">
                    <a16:creationId xmlns:a16="http://schemas.microsoft.com/office/drawing/2014/main" id="{290BE02D-D6B8-4F1B-9D5C-4D34732A4B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55833" y="2407670"/>
                <a:ext cx="449551" cy="449551"/>
              </a:xfrm>
              <a:prstGeom prst="rect">
                <a:avLst/>
              </a:prstGeom>
            </p:spPr>
          </p:pic>
          <p:pic>
            <p:nvPicPr>
              <p:cNvPr id="22" name="Picture 21" descr="A coin next to a sign&#10;&#10;Description automatically generated">
                <a:extLst>
                  <a:ext uri="{FF2B5EF4-FFF2-40B4-BE49-F238E27FC236}">
                    <a16:creationId xmlns:a16="http://schemas.microsoft.com/office/drawing/2014/main" id="{FAB4CA90-2E62-439C-A160-D0309E1A5A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021781" y="2422305"/>
                <a:ext cx="449551" cy="449551"/>
              </a:xfrm>
              <a:prstGeom prst="rect">
                <a:avLst/>
              </a:prstGeom>
            </p:spPr>
          </p:pic>
          <p:pic>
            <p:nvPicPr>
              <p:cNvPr id="23" name="Picture 22" descr="A coin next to a sign&#10;&#10;Description automatically generated">
                <a:extLst>
                  <a:ext uri="{FF2B5EF4-FFF2-40B4-BE49-F238E27FC236}">
                    <a16:creationId xmlns:a16="http://schemas.microsoft.com/office/drawing/2014/main" id="{777BC68E-8D7D-427D-AC9A-6555D4AC11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388165" y="2411319"/>
                <a:ext cx="449551" cy="449551"/>
              </a:xfrm>
              <a:prstGeom prst="rect">
                <a:avLst/>
              </a:prstGeom>
            </p:spPr>
          </p:pic>
          <p:pic>
            <p:nvPicPr>
              <p:cNvPr id="24" name="Picture 23" descr="A coin next to a sign&#10;&#10;Description automatically generated">
                <a:extLst>
                  <a:ext uri="{FF2B5EF4-FFF2-40B4-BE49-F238E27FC236}">
                    <a16:creationId xmlns:a16="http://schemas.microsoft.com/office/drawing/2014/main" id="{87589D67-9609-4775-855F-EF567BFA7A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471333" y="2417058"/>
                <a:ext cx="449551" cy="449551"/>
              </a:xfrm>
              <a:prstGeom prst="rect">
                <a:avLst/>
              </a:prstGeom>
            </p:spPr>
          </p:pic>
          <p:pic>
            <p:nvPicPr>
              <p:cNvPr id="25" name="Picture 24" descr="An old photo of a person&#10;&#10;Description automatically generated">
                <a:extLst>
                  <a:ext uri="{FF2B5EF4-FFF2-40B4-BE49-F238E27FC236}">
                    <a16:creationId xmlns:a16="http://schemas.microsoft.com/office/drawing/2014/main" id="{B46E7BA1-14A8-4B1F-A242-12CF1E98BF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10163" y="2403854"/>
                <a:ext cx="461687" cy="461687"/>
              </a:xfrm>
              <a:prstGeom prst="rect">
                <a:avLst/>
              </a:prstGeom>
            </p:spPr>
          </p:pic>
          <p:pic>
            <p:nvPicPr>
              <p:cNvPr id="26" name="Picture 25" descr="An old photo of a person&#10;&#10;Description automatically generated">
                <a:extLst>
                  <a:ext uri="{FF2B5EF4-FFF2-40B4-BE49-F238E27FC236}">
                    <a16:creationId xmlns:a16="http://schemas.microsoft.com/office/drawing/2014/main" id="{4D47F4BC-096C-4D22-B1F6-6B6119509E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569163" y="2414384"/>
                <a:ext cx="461687" cy="461687"/>
              </a:xfrm>
              <a:prstGeom prst="rect">
                <a:avLst/>
              </a:prstGeom>
            </p:spPr>
          </p:pic>
          <p:pic>
            <p:nvPicPr>
              <p:cNvPr id="27" name="Picture 26" descr="An old photo of a person&#10;&#10;Description automatically generated">
                <a:extLst>
                  <a:ext uri="{FF2B5EF4-FFF2-40B4-BE49-F238E27FC236}">
                    <a16:creationId xmlns:a16="http://schemas.microsoft.com/office/drawing/2014/main" id="{67F456EC-C1F6-49FC-8887-0FD5DA96DFD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923110" y="2411811"/>
                <a:ext cx="461687" cy="461687"/>
              </a:xfrm>
              <a:prstGeom prst="rect">
                <a:avLst/>
              </a:prstGeom>
            </p:spPr>
          </p:pic>
          <p:pic>
            <p:nvPicPr>
              <p:cNvPr id="28" name="Picture 27" descr="An old photo of a person&#10;&#10;Description automatically generated">
                <a:extLst>
                  <a:ext uri="{FF2B5EF4-FFF2-40B4-BE49-F238E27FC236}">
                    <a16:creationId xmlns:a16="http://schemas.microsoft.com/office/drawing/2014/main" id="{993A1A18-02BD-4546-904E-A880AA8DD0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834164" y="2405708"/>
                <a:ext cx="461687" cy="461687"/>
              </a:xfrm>
              <a:prstGeom prst="rect">
                <a:avLst/>
              </a:prstGeom>
            </p:spPr>
          </p:pic>
          <p:pic>
            <p:nvPicPr>
              <p:cNvPr id="29" name="Picture 28" descr="An old photo of a person&#10;&#10;Description automatically generated">
                <a:extLst>
                  <a:ext uri="{FF2B5EF4-FFF2-40B4-BE49-F238E27FC236}">
                    <a16:creationId xmlns:a16="http://schemas.microsoft.com/office/drawing/2014/main" id="{501CB8A6-5C4E-4E0B-BF41-02A5DE81F8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301297" y="2413852"/>
                <a:ext cx="461687" cy="461687"/>
              </a:xfrm>
              <a:prstGeom prst="rect">
                <a:avLst/>
              </a:prstGeom>
            </p:spPr>
          </p:pic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76700BF-0E7D-4C12-9DE0-741750EEEC3F}"/>
                </a:ext>
              </a:extLst>
            </p:cNvPr>
            <p:cNvGrpSpPr/>
            <p:nvPr/>
          </p:nvGrpSpPr>
          <p:grpSpPr>
            <a:xfrm>
              <a:off x="8555598" y="983155"/>
              <a:ext cx="2151373" cy="426586"/>
              <a:chOff x="3102372" y="2413114"/>
              <a:chExt cx="2301187" cy="471076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7DF416FC-3F4E-454C-B518-1EEB970BEC5A}"/>
                  </a:ext>
                </a:extLst>
              </p:cNvPr>
              <p:cNvSpPr/>
              <p:nvPr/>
            </p:nvSpPr>
            <p:spPr>
              <a:xfrm>
                <a:off x="3102372" y="2413114"/>
                <a:ext cx="2301187" cy="46470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4" name="Picture 13" descr="A black and white photo of a coin&#10;&#10;Description automatically generated">
                <a:extLst>
                  <a:ext uri="{FF2B5EF4-FFF2-40B4-BE49-F238E27FC236}">
                    <a16:creationId xmlns:a16="http://schemas.microsoft.com/office/drawing/2014/main" id="{A3D53060-E72D-4647-BDB5-9BFEBA81ED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23332" y="2421434"/>
                <a:ext cx="449551" cy="449551"/>
              </a:xfrm>
              <a:prstGeom prst="rect">
                <a:avLst/>
              </a:prstGeom>
            </p:spPr>
          </p:pic>
          <p:pic>
            <p:nvPicPr>
              <p:cNvPr id="15" name="Picture 14" descr="A close up of a coin&#10;&#10;Description automatically generated">
                <a:extLst>
                  <a:ext uri="{FF2B5EF4-FFF2-40B4-BE49-F238E27FC236}">
                    <a16:creationId xmlns:a16="http://schemas.microsoft.com/office/drawing/2014/main" id="{B470DCED-6897-46D9-8955-1C50E7A73C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67928" y="2421680"/>
                <a:ext cx="461688" cy="461688"/>
              </a:xfrm>
              <a:prstGeom prst="rect">
                <a:avLst/>
              </a:prstGeom>
            </p:spPr>
          </p:pic>
          <p:pic>
            <p:nvPicPr>
              <p:cNvPr id="16" name="Picture 15" descr="A black and white photo of a coin&#10;&#10;Description automatically generated">
                <a:extLst>
                  <a:ext uri="{FF2B5EF4-FFF2-40B4-BE49-F238E27FC236}">
                    <a16:creationId xmlns:a16="http://schemas.microsoft.com/office/drawing/2014/main" id="{2027C48A-6999-423C-8A49-D9BFDBA657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25991" y="2419296"/>
                <a:ext cx="449551" cy="449551"/>
              </a:xfrm>
              <a:prstGeom prst="rect">
                <a:avLst/>
              </a:prstGeom>
            </p:spPr>
          </p:pic>
          <p:pic>
            <p:nvPicPr>
              <p:cNvPr id="17" name="Picture 16" descr="A black and white photo of a coin&#10;&#10;Description automatically generated">
                <a:extLst>
                  <a:ext uri="{FF2B5EF4-FFF2-40B4-BE49-F238E27FC236}">
                    <a16:creationId xmlns:a16="http://schemas.microsoft.com/office/drawing/2014/main" id="{C53F6511-68EC-48DA-8466-A6883436BD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79834" y="2428270"/>
                <a:ext cx="449551" cy="449551"/>
              </a:xfrm>
              <a:prstGeom prst="rect">
                <a:avLst/>
              </a:prstGeom>
            </p:spPr>
          </p:pic>
          <p:pic>
            <p:nvPicPr>
              <p:cNvPr id="18" name="Picture 17" descr="A close up of a coin&#10;&#10;Description automatically generated">
                <a:extLst>
                  <a:ext uri="{FF2B5EF4-FFF2-40B4-BE49-F238E27FC236}">
                    <a16:creationId xmlns:a16="http://schemas.microsoft.com/office/drawing/2014/main" id="{9361EBB7-32A2-4224-9696-7D0DE676EB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26027" y="2422502"/>
                <a:ext cx="461688" cy="461688"/>
              </a:xfrm>
              <a:prstGeom prst="rect">
                <a:avLst/>
              </a:prstGeom>
            </p:spPr>
          </p:pic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1002BAF0-30B3-403B-8CA1-407D04D3572D}"/>
                </a:ext>
              </a:extLst>
            </p:cNvPr>
            <p:cNvGrpSpPr/>
            <p:nvPr/>
          </p:nvGrpSpPr>
          <p:grpSpPr>
            <a:xfrm flipV="1">
              <a:off x="7488454" y="1390649"/>
              <a:ext cx="4267196" cy="630107"/>
              <a:chOff x="7060158" y="1687339"/>
              <a:chExt cx="4267196" cy="602397"/>
            </a:xfrm>
          </p:grpSpPr>
          <p:sp>
            <p:nvSpPr>
              <p:cNvPr id="7" name="Trapezoid 6">
                <a:extLst>
                  <a:ext uri="{FF2B5EF4-FFF2-40B4-BE49-F238E27FC236}">
                    <a16:creationId xmlns:a16="http://schemas.microsoft.com/office/drawing/2014/main" id="{A7B5BCDF-7014-4F57-A706-45D965741F83}"/>
                  </a:ext>
                </a:extLst>
              </p:cNvPr>
              <p:cNvSpPr/>
              <p:nvPr/>
            </p:nvSpPr>
            <p:spPr>
              <a:xfrm rot="10800000">
                <a:off x="7060158" y="1687339"/>
                <a:ext cx="4267196" cy="602397"/>
              </a:xfrm>
              <a:prstGeom prst="trapezoid">
                <a:avLst>
                  <a:gd name="adj" fmla="val 169544"/>
                </a:avLst>
              </a:prstGeom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E3C07E0B-75D6-46AE-BC96-55DB353A6DD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746745" y="1714913"/>
                <a:ext cx="558906" cy="54894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88B9D1B5-16D2-493E-AD44-D896934A1AF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468042" y="1714913"/>
                <a:ext cx="290040" cy="541583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4D54589D-B6C4-47D3-AE0E-9625C8C0927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180901" y="1713821"/>
                <a:ext cx="7531" cy="542675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67038CE2-DD80-4063-9160-24CCCB91353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626230" y="1713821"/>
                <a:ext cx="266505" cy="532346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BCA2DF0C-4BE3-4010-9660-B90E197EDA2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037655" y="1764523"/>
                <a:ext cx="538477" cy="491974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798018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F9010C-B43F-4081-9468-D2E4AA98D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Unconditional PRGs for ROBPs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EDCC4F7-28A9-44A9-8100-98FBDA08C13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42316" y="1871345"/>
                <a:ext cx="11707368" cy="4351338"/>
              </a:xfrm>
            </p:spPr>
            <p:txBody>
              <a:bodyPr/>
              <a:lstStyle/>
              <a:p>
                <a:pPr>
                  <a:lnSpc>
                    <a:spcPct val="150000"/>
                  </a:lnSpc>
                </a:pPr>
                <a:r>
                  <a:rPr lang="en-US" dirty="0">
                    <a:solidFill>
                      <a:srgbClr val="C00000"/>
                    </a:solidFill>
                  </a:rPr>
                  <a:t>[Nisan 1990]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∃</m:t>
                    </m:r>
                  </m:oMath>
                </a14:m>
                <a:r>
                  <a:rPr lang="en-US" dirty="0"/>
                  <a:t> explicit PRG for ROBPs with seed length 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𝑤𝑛</m:t>
                                  </m:r>
                                  <m:r>
                                    <m:rPr>
                                      <m:lit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/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𝜀</m:t>
                                  </m:r>
                                </m:e>
                              </m:d>
                            </m:e>
                          </m:fun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func>
                            <m:func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func>
                        </m:e>
                      </m:d>
                    </m:oMath>
                  </m:oMathPara>
                </a14:m>
                <a:br>
                  <a:rPr lang="en-US" dirty="0"/>
                </a:br>
                <a:endParaRPr lang="en-US" dirty="0"/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Nisan’s PRG is still the best PRG known for poly-width ROBPs 🙁 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However, </a:t>
                </a:r>
                <a:r>
                  <a:rPr lang="en-US" dirty="0">
                    <a:solidFill>
                      <a:schemeClr val="accent1"/>
                    </a:solidFill>
                  </a:rPr>
                  <a:t>in many settings</a:t>
                </a:r>
                <a:r>
                  <a:rPr lang="en-US" dirty="0"/>
                  <a:t>, we can do something better than Nisan’s PRG 🙂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EDCC4F7-28A9-44A9-8100-98FBDA08C13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42316" y="1871345"/>
                <a:ext cx="11707368" cy="4351338"/>
              </a:xfrm>
              <a:blipFill>
                <a:blip r:embed="rId2"/>
                <a:stretch>
                  <a:fillRect l="-938" r="-1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85639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3|3.3|2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9|0.8|5.7|12.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4|0.4|0.3|0.4|4.6|2.4|4.8|4.4|0.5|1|0.7|0.8|0.5|4.9|3.5|32.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22320</TotalTime>
  <Words>3852</Words>
  <Application>Microsoft Office PowerPoint</Application>
  <PresentationFormat>Widescreen</PresentationFormat>
  <Paragraphs>495</Paragraphs>
  <Slides>43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0" baseType="lpstr">
      <vt:lpstr>apple color emoji</vt:lpstr>
      <vt:lpstr>Arial</vt:lpstr>
      <vt:lpstr>Calibri</vt:lpstr>
      <vt:lpstr>Calibri Light</vt:lpstr>
      <vt:lpstr>Cambria Math</vt:lpstr>
      <vt:lpstr>helvetica neue</vt:lpstr>
      <vt:lpstr>Office Theme</vt:lpstr>
      <vt:lpstr>Recent Progress on Derandomizing Space-Bounded Computation (Survey)</vt:lpstr>
      <vt:lpstr>Coins are costly</vt:lpstr>
      <vt:lpstr>PowerPoint Presentation</vt:lpstr>
      <vt:lpstr>Power of randomness?</vt:lpstr>
      <vt:lpstr>"L" vs. "BPL"</vt:lpstr>
      <vt:lpstr>The read-once assumption</vt:lpstr>
      <vt:lpstr>Read-once branching programs (ROBPs)</vt:lpstr>
      <vt:lpstr>Pseudorandom generators (PRGs)</vt:lpstr>
      <vt:lpstr>Unconditional PRGs for ROBPs</vt:lpstr>
      <vt:lpstr>Variable ordering</vt:lpstr>
      <vt:lpstr>PRGs for arbitrary-order ROBPs</vt:lpstr>
      <vt:lpstr>Theme 1: Iterated Pseudorandom Restrictions</vt:lpstr>
      <vt:lpstr>Iterated restriction framework [Ajtai, Wigderson 1985]</vt:lpstr>
      <vt:lpstr>Forbes-Kelley pseudorandom restrictions</vt:lpstr>
      <vt:lpstr>Early termination    [Gopalan, Meka, Reingold, Trevisan, Vadhan 2012]</vt:lpstr>
      <vt:lpstr>Monotone ROBPs [Meka, Zuckerman 2010]</vt:lpstr>
      <vt:lpstr>Challenge: Parity gates</vt:lpstr>
      <vt:lpstr>Theme 2: Inverse Laplacian Perspective</vt:lpstr>
      <vt:lpstr>Matrix of expectations of subprograms</vt:lpstr>
      <vt:lpstr>Inverse Laplacian perspective</vt:lpstr>
      <vt:lpstr>Local consistency</vt:lpstr>
      <vt:lpstr>Application: Derandomization given a hitting set</vt:lpstr>
      <vt:lpstr>Derandomizing "BPL" given an HSG</vt:lpstr>
      <vt:lpstr>More applications of inverse Laplacian perspective</vt:lpstr>
      <vt:lpstr>Theme 3: Error Reduction Procedures</vt:lpstr>
      <vt:lpstr>Non-black-box error reduction</vt:lpstr>
      <vt:lpstr>Preconditioned Richardson iteration</vt:lpstr>
      <vt:lpstr>Error reduction for black-box derandomization</vt:lpstr>
      <vt:lpstr>Weighted pseudorandom generators (WPRGs)</vt:lpstr>
      <vt:lpstr>Generators for width-n length-n ROBPs</vt:lpstr>
      <vt:lpstr>Low-error WPRGs for ROBPs</vt:lpstr>
      <vt:lpstr>Application: Better derandomization of "BPL"</vt:lpstr>
      <vt:lpstr>Theme 4: Expander Graphs</vt:lpstr>
      <vt:lpstr>Analyzing random walks</vt:lpstr>
      <vt:lpstr>Derandomized squaring of graphs [Rozenman, Vadhan 2005]</vt:lpstr>
      <vt:lpstr>PRGs revisited</vt:lpstr>
      <vt:lpstr>Regular ROBPs &amp; Permutation ROBPs</vt:lpstr>
      <vt:lpstr>Generators for regular &amp; permutation ROBPs</vt:lpstr>
      <vt:lpstr>Why care about permutation &amp; regular ROBPs?</vt:lpstr>
      <vt:lpstr>Summary</vt:lpstr>
      <vt:lpstr>References</vt:lpstr>
      <vt:lpstr>References (continued)</vt:lpstr>
      <vt:lpstr>References (continued)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William Hoza</dc:creator>
  <cp:lastModifiedBy>William Hoza</cp:lastModifiedBy>
  <cp:revision>37</cp:revision>
  <dcterms:created xsi:type="dcterms:W3CDTF">2021-11-09T19:11:03Z</dcterms:created>
  <dcterms:modified xsi:type="dcterms:W3CDTF">2022-03-25T16:51:05Z</dcterms:modified>
</cp:coreProperties>
</file>